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276" r:id="rId3"/>
    <p:sldId id="302" r:id="rId4"/>
    <p:sldId id="304" r:id="rId5"/>
    <p:sldId id="303" r:id="rId6"/>
    <p:sldId id="307" r:id="rId7"/>
    <p:sldId id="305" r:id="rId8"/>
    <p:sldId id="371" r:id="rId9"/>
    <p:sldId id="339" r:id="rId10"/>
    <p:sldId id="306" r:id="rId11"/>
    <p:sldId id="349" r:id="rId12"/>
    <p:sldId id="350" r:id="rId13"/>
    <p:sldId id="362" r:id="rId14"/>
    <p:sldId id="309" r:id="rId15"/>
    <p:sldId id="347" r:id="rId16"/>
    <p:sldId id="348" r:id="rId17"/>
    <p:sldId id="352" r:id="rId18"/>
    <p:sldId id="353" r:id="rId19"/>
    <p:sldId id="351" r:id="rId20"/>
    <p:sldId id="281" r:id="rId21"/>
    <p:sldId id="320" r:id="rId22"/>
    <p:sldId id="322" r:id="rId23"/>
    <p:sldId id="321" r:id="rId24"/>
    <p:sldId id="323" r:id="rId25"/>
    <p:sldId id="324" r:id="rId26"/>
    <p:sldId id="327" r:id="rId27"/>
    <p:sldId id="368" r:id="rId28"/>
    <p:sldId id="328" r:id="rId29"/>
    <p:sldId id="375" r:id="rId30"/>
    <p:sldId id="372" r:id="rId31"/>
    <p:sldId id="332" r:id="rId32"/>
    <p:sldId id="335" r:id="rId33"/>
    <p:sldId id="336" r:id="rId34"/>
    <p:sldId id="364" r:id="rId35"/>
    <p:sldId id="334" r:id="rId36"/>
    <p:sldId id="374" r:id="rId37"/>
    <p:sldId id="373" r:id="rId38"/>
    <p:sldId id="365" r:id="rId39"/>
    <p:sldId id="333" r:id="rId40"/>
    <p:sldId id="325" r:id="rId41"/>
    <p:sldId id="326" r:id="rId42"/>
    <p:sldId id="360" r:id="rId43"/>
    <p:sldId id="354" r:id="rId44"/>
    <p:sldId id="337" r:id="rId45"/>
    <p:sldId id="346" r:id="rId46"/>
    <p:sldId id="359" r:id="rId47"/>
    <p:sldId id="358" r:id="rId48"/>
    <p:sldId id="340" r:id="rId49"/>
    <p:sldId id="343" r:id="rId50"/>
    <p:sldId id="312" r:id="rId51"/>
    <p:sldId id="266" r:id="rId52"/>
    <p:sldId id="376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D699C08-277A-4218-B8FA-BAE66A8DE97C}">
          <p14:sldIdLst>
            <p14:sldId id="301"/>
            <p14:sldId id="276"/>
            <p14:sldId id="302"/>
            <p14:sldId id="304"/>
            <p14:sldId id="303"/>
            <p14:sldId id="307"/>
            <p14:sldId id="305"/>
            <p14:sldId id="371"/>
            <p14:sldId id="339"/>
            <p14:sldId id="306"/>
            <p14:sldId id="349"/>
            <p14:sldId id="350"/>
            <p14:sldId id="362"/>
            <p14:sldId id="309"/>
            <p14:sldId id="347"/>
            <p14:sldId id="348"/>
            <p14:sldId id="352"/>
            <p14:sldId id="353"/>
            <p14:sldId id="351"/>
            <p14:sldId id="281"/>
            <p14:sldId id="320"/>
            <p14:sldId id="322"/>
            <p14:sldId id="321"/>
            <p14:sldId id="323"/>
            <p14:sldId id="324"/>
            <p14:sldId id="327"/>
            <p14:sldId id="368"/>
            <p14:sldId id="328"/>
            <p14:sldId id="375"/>
            <p14:sldId id="372"/>
            <p14:sldId id="332"/>
            <p14:sldId id="335"/>
            <p14:sldId id="336"/>
            <p14:sldId id="364"/>
            <p14:sldId id="334"/>
            <p14:sldId id="374"/>
            <p14:sldId id="373"/>
            <p14:sldId id="365"/>
            <p14:sldId id="333"/>
            <p14:sldId id="325"/>
            <p14:sldId id="326"/>
            <p14:sldId id="360"/>
            <p14:sldId id="354"/>
            <p14:sldId id="337"/>
            <p14:sldId id="346"/>
            <p14:sldId id="359"/>
            <p14:sldId id="358"/>
            <p14:sldId id="340"/>
            <p14:sldId id="343"/>
            <p14:sldId id="312"/>
            <p14:sldId id="266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송정희" initials="송" lastIdx="12" clrIdx="0">
    <p:extLst>
      <p:ext uri="{19B8F6BF-5375-455C-9EA6-DF929625EA0E}">
        <p15:presenceInfo xmlns:p15="http://schemas.microsoft.com/office/powerpoint/2012/main" userId="송정희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659"/>
    <a:srgbClr val="FFFF53"/>
    <a:srgbClr val="FFFFD9"/>
    <a:srgbClr val="1FED33"/>
    <a:srgbClr val="FF5733"/>
    <a:srgbClr val="8EFCEF"/>
    <a:srgbClr val="F3CF75"/>
    <a:srgbClr val="FFFF71"/>
    <a:srgbClr val="0D2D43"/>
    <a:srgbClr val="2425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8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4T14:02:14.162" idx="1">
    <p:pos x="-213" y="32"/>
    <p:text>데이터 수집중 생긴 이슈들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D3A70-552C-47C4-9CB9-AEC638DDFB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07D03C-6E93-45FC-9C10-141600FBA1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E00744-7438-41D1-A940-B492F5EF7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3C42E-B6D8-4282-927C-4235EADEE0B5}" type="datetimeFigureOut">
              <a:rPr lang="ko-KR" altLang="en-US" smtClean="0"/>
              <a:t>2022-02-21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F49175-4084-4E54-9B37-ACFFB40F2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0F71C1-CE4C-4285-982C-CA70093E0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7D7FE-5ECE-48FC-A7B5-1BA109CC70A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128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AE7F7-2493-43C0-A1D1-74FD6DE5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61A61C-40C1-4FEC-BBCD-5B769D4AF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84B74-799A-4B80-A1E9-939EB003E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3C42E-B6D8-4282-927C-4235EADEE0B5}" type="datetimeFigureOut">
              <a:rPr lang="ko-KR" altLang="en-US" smtClean="0"/>
              <a:t>2022-02-21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FE0B7-2A9A-441E-AE4B-7CF7D5BD7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D3298C-938F-4A75-B820-82E9931D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7D7FE-5ECE-48FC-A7B5-1BA109CC70A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167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A31295-A091-41E1-9252-3E36F3D6AC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161B97-AB11-4065-95B1-D63F77D05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B7B7A7-5DD5-4DCE-B9D2-10439BD22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3C42E-B6D8-4282-927C-4235EADEE0B5}" type="datetimeFigureOut">
              <a:rPr lang="ko-KR" altLang="en-US" smtClean="0"/>
              <a:t>2022-02-21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6435C1-044E-4F1E-9B6B-E550111C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5C0F06-C602-4A5B-8117-6CDB55DA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7D7FE-5ECE-48FC-A7B5-1BA109CC70A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821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F3331-D363-4DB2-8AF9-EAE76354C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2BCD6B-7D35-4FDC-BAFF-1C7436DD4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885627-F9D9-40F8-8F35-74B8D6DD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3C42E-B6D8-4282-927C-4235EADEE0B5}" type="datetimeFigureOut">
              <a:rPr lang="ko-KR" altLang="en-US" smtClean="0"/>
              <a:t>2022-02-21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A0824E-857C-4D19-9F9F-773628E9E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49E135-E14A-4A62-A85B-9DBC34059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7D7FE-5ECE-48FC-A7B5-1BA109CC70A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136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3C9E7-CFA9-4301-A4F4-A7E1B944D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7C38A9-1615-494A-AD9A-41C3F22B8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DE1DF3-2385-4D47-B8EF-B7F0E33A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3C42E-B6D8-4282-927C-4235EADEE0B5}" type="datetimeFigureOut">
              <a:rPr lang="ko-KR" altLang="en-US" smtClean="0"/>
              <a:t>2022-02-21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F978B0-57F2-42DA-9E28-D056EECD9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3F2A9C-67F1-46A6-B056-08095A579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7D7FE-5ECE-48FC-A7B5-1BA109CC70A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651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8A722-F14A-4506-8EB1-F5E3BC7D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B9AB5C-9D59-4B88-A536-CEB602A042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2DB943-A888-43AB-A6A7-CA5632D981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44BAF9-42CF-4E81-8169-2827C191A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3C42E-B6D8-4282-927C-4235EADEE0B5}" type="datetimeFigureOut">
              <a:rPr lang="ko-KR" altLang="en-US" smtClean="0"/>
              <a:t>2022-02-21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B1BDA0-7097-4047-9372-144209C5A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750FC9-1ECC-4860-9907-2378494B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7D7FE-5ECE-48FC-A7B5-1BA109CC70A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89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C93BD-B6FC-40FC-99F3-E8EFAC059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73B52C-A54A-4A51-94DB-9DC819381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2AFC55-CDC5-4356-A28D-CA8AA754B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498063-C4CD-4942-9913-B5A3B3B485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ADC4D6-6BBF-4201-A4CF-0C5B8CC64F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3206AF-C8BD-4AD5-9509-AC16CA1B8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3C42E-B6D8-4282-927C-4235EADEE0B5}" type="datetimeFigureOut">
              <a:rPr lang="ko-KR" altLang="en-US" smtClean="0"/>
              <a:t>2022-02-21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9122E4-0AFB-45F1-BD07-3C7AEAC61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9A7A27-0FFF-4956-BFF7-2B6E4EDE8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7D7FE-5ECE-48FC-A7B5-1BA109CC70A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38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A3E46-EF53-4F28-8898-9B06ED35E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33E61B5-6B63-47B3-A7BB-022666A35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3C42E-B6D8-4282-927C-4235EADEE0B5}" type="datetimeFigureOut">
              <a:rPr lang="ko-KR" altLang="en-US" smtClean="0"/>
              <a:t>2022-02-21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90D1BF-E478-476B-B62B-85293F796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084D24-4DD4-4B03-938C-2945CFEA0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7D7FE-5ECE-48FC-A7B5-1BA109CC70A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697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2922EE8-A339-4B20-8A2E-E429499E4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3C42E-B6D8-4282-927C-4235EADEE0B5}" type="datetimeFigureOut">
              <a:rPr lang="ko-KR" altLang="en-US" smtClean="0"/>
              <a:t>2022-02-21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B6190C-0C70-4FCC-AC6C-ABE8AB325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EC7D59-564B-4CCD-8FE8-B8E1D5B1F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7D7FE-5ECE-48FC-A7B5-1BA109CC70A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4034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41B44-7BF5-45D6-95E7-6E8255B9B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E0312B-8EC3-4C62-864E-AC2B366A9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593270-679D-4916-AD48-F611B8999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E9CFB8-AF12-4946-8B9B-0EFDB591C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3C42E-B6D8-4282-927C-4235EADEE0B5}" type="datetimeFigureOut">
              <a:rPr lang="ko-KR" altLang="en-US" smtClean="0"/>
              <a:t>2022-02-21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7D9FF4-4211-4AE6-B881-53126FDF8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322CA0-EBD7-402D-920B-285B35232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7D7FE-5ECE-48FC-A7B5-1BA109CC70A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6155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64BD7-32B2-4027-B004-E4314A361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6B39124-0D02-4393-A75F-595CE7D16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D96E69-7E00-4474-BA4C-895DA6878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1595E1-8651-42DD-8001-E4E4F3104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3C42E-B6D8-4282-927C-4235EADEE0B5}" type="datetimeFigureOut">
              <a:rPr lang="ko-KR" altLang="en-US" smtClean="0"/>
              <a:t>2022-02-21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76E153-0EE6-4BC8-BDE0-478E22233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75C510-6AE6-4525-8B60-3EDA566E8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7D7FE-5ECE-48FC-A7B5-1BA109CC70A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37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2EFEAC-408E-454E-8460-728A6D70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616B9D-76CD-4C1F-A2B2-A5B69B661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6496C4-F2EC-41FF-9175-9B0510FA64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3C42E-B6D8-4282-927C-4235EADEE0B5}" type="datetimeFigureOut">
              <a:rPr lang="ko-KR" altLang="en-US" smtClean="0"/>
              <a:t>2022-02-21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68D31-3A14-413A-B1F5-8F53C56649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4F88B4-C0D3-4E52-9B1F-C642B0C47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7D7FE-5ECE-48FC-A7B5-1BA109CC70A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928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fif"/><Relationship Id="rId2" Type="http://schemas.openxmlformats.org/officeDocument/2006/relationships/image" Target="../media/image65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lewan.baidu.com/rankland?idfrom=5056&amp;gameSource=standalone" TargetMode="External"/><Relationship Id="rId2" Type="http://schemas.openxmlformats.org/officeDocument/2006/relationships/hyperlink" Target="https://www.mobileindex.com/mi-chart/top-100/top-gam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.stock.naver.com/index.html#/domestic/stock/036570/total" TargetMode="External"/><Relationship Id="rId4" Type="http://schemas.openxmlformats.org/officeDocument/2006/relationships/hyperlink" Target="https://www.igdb.com/top-100/gam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81437F2-4DF9-4D7B-BE67-A03B4708662E}"/>
              </a:ext>
            </a:extLst>
          </p:cNvPr>
          <p:cNvSpPr/>
          <p:nvPr/>
        </p:nvSpPr>
        <p:spPr>
          <a:xfrm rot="18999569">
            <a:off x="6178392" y="-3140068"/>
            <a:ext cx="3795380" cy="11922192"/>
          </a:xfrm>
          <a:prstGeom prst="rect">
            <a:avLst/>
          </a:prstGeom>
          <a:solidFill>
            <a:srgbClr val="8EFCE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43F4C81-E01C-40D6-B871-A61BDF77846E}"/>
              </a:ext>
            </a:extLst>
          </p:cNvPr>
          <p:cNvCxnSpPr>
            <a:cxnSpLocks/>
          </p:cNvCxnSpPr>
          <p:nvPr/>
        </p:nvCxnSpPr>
        <p:spPr>
          <a:xfrm>
            <a:off x="5923693" y="4428198"/>
            <a:ext cx="5201728" cy="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38100" dir="5400000" sx="102000" sy="102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A515BF3-AE15-47C4-8796-E5DD84ADFBEE}"/>
              </a:ext>
            </a:extLst>
          </p:cNvPr>
          <p:cNvSpPr/>
          <p:nvPr/>
        </p:nvSpPr>
        <p:spPr>
          <a:xfrm>
            <a:off x="5660479" y="1171710"/>
            <a:ext cx="6348153" cy="4047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TEAM.6 </a:t>
            </a:r>
          </a:p>
          <a:p>
            <a:pPr algn="ctr"/>
            <a:r>
              <a:rPr lang="ko-KR" altLang="en-US" sz="4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게임데이터 분석과정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9A83C97-E098-4F41-8E39-92729F76F687}"/>
              </a:ext>
            </a:extLst>
          </p:cNvPr>
          <p:cNvCxnSpPr>
            <a:cxnSpLocks/>
          </p:cNvCxnSpPr>
          <p:nvPr/>
        </p:nvCxnSpPr>
        <p:spPr>
          <a:xfrm>
            <a:off x="5923435" y="2900635"/>
            <a:ext cx="0" cy="152400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38100" dir="5400000" sx="102000" sy="102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61E98F9-9F4E-4C04-8106-E13FBFD666E1}"/>
              </a:ext>
            </a:extLst>
          </p:cNvPr>
          <p:cNvCxnSpPr>
            <a:cxnSpLocks/>
          </p:cNvCxnSpPr>
          <p:nvPr/>
        </p:nvCxnSpPr>
        <p:spPr>
          <a:xfrm>
            <a:off x="6474960" y="2071210"/>
            <a:ext cx="5201728" cy="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38100" dir="5400000" sx="102000" sy="102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FE92B1C-AB96-4FC9-B9CD-0A69676A5E77}"/>
              </a:ext>
            </a:extLst>
          </p:cNvPr>
          <p:cNvCxnSpPr>
            <a:cxnSpLocks/>
          </p:cNvCxnSpPr>
          <p:nvPr/>
        </p:nvCxnSpPr>
        <p:spPr>
          <a:xfrm>
            <a:off x="11676688" y="2071210"/>
            <a:ext cx="0" cy="152400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38100" dir="5400000" sx="102000" sy="102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>
            <a:extLst>
              <a:ext uri="{FF2B5EF4-FFF2-40B4-BE49-F238E27FC236}">
                <a16:creationId xmlns:a16="http://schemas.microsoft.com/office/drawing/2014/main" id="{D44CFAC8-6BC2-4810-A6E0-890AD8FAE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5494" y="880585"/>
            <a:ext cx="5294985" cy="4977286"/>
          </a:xfrm>
          <a:prstGeom prst="rect">
            <a:avLst/>
          </a:prstGeom>
          <a:noFill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FE4B89-050A-459E-A63F-C65B44010135}"/>
              </a:ext>
            </a:extLst>
          </p:cNvPr>
          <p:cNvSpPr/>
          <p:nvPr/>
        </p:nvSpPr>
        <p:spPr>
          <a:xfrm>
            <a:off x="4147787" y="4362450"/>
            <a:ext cx="1367113" cy="1323971"/>
          </a:xfrm>
          <a:prstGeom prst="rect">
            <a:avLst/>
          </a:prstGeom>
          <a:solidFill>
            <a:srgbClr val="F1C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3F84F9A-3C40-4DCE-97DC-1486C7BBA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493" y="4389594"/>
            <a:ext cx="1273016" cy="12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D62C35-8CD0-4A9A-BE4A-C0DEC13C8541}"/>
              </a:ext>
            </a:extLst>
          </p:cNvPr>
          <p:cNvSpPr txBox="1"/>
          <p:nvPr/>
        </p:nvSpPr>
        <p:spPr>
          <a:xfrm>
            <a:off x="9387282" y="6508980"/>
            <a:ext cx="47313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PPT  DESIGN . </a:t>
            </a:r>
            <a:r>
              <a:rPr lang="en-US" altLang="ko-KR" sz="11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JEONGHUI SONG</a:t>
            </a:r>
            <a:endParaRPr lang="ko-KR" altLang="en-US" sz="1100" dirty="0">
              <a:solidFill>
                <a:schemeClr val="bg1"/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9709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8B9E18-7388-4840-B6FD-532D69E6538C}"/>
              </a:ext>
            </a:extLst>
          </p:cNvPr>
          <p:cNvSpPr txBox="1"/>
          <p:nvPr/>
        </p:nvSpPr>
        <p:spPr>
          <a:xfrm>
            <a:off x="-1552575" y="-180975"/>
            <a:ext cx="6096000" cy="5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LV.1~19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&gt;&gt;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어떤 던전을 공략해야 할까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..?!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B54C1-81DA-495D-BEC3-EA10BCAEB022}"/>
              </a:ext>
            </a:extLst>
          </p:cNvPr>
          <p:cNvSpPr txBox="1"/>
          <p:nvPr/>
        </p:nvSpPr>
        <p:spPr>
          <a:xfrm>
            <a:off x="1203106" y="178114"/>
            <a:ext cx="10029825" cy="234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6DF6CF-F97F-4DDA-A521-22C8C6EF9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51" y="411174"/>
            <a:ext cx="4480510" cy="28962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4EA68-7D88-487B-A2AF-669E66D71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711" y="1103185"/>
            <a:ext cx="3315716" cy="52626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4BAA15-8F29-4DDA-833E-E1F315B5D766}"/>
              </a:ext>
            </a:extLst>
          </p:cNvPr>
          <p:cNvSpPr txBox="1"/>
          <p:nvPr/>
        </p:nvSpPr>
        <p:spPr>
          <a:xfrm>
            <a:off x="3298804" y="867726"/>
            <a:ext cx="681756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“</a:t>
            </a:r>
            <a:r>
              <a:rPr lang="ko-KR" altLang="en-US" sz="19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게임 관련 </a:t>
            </a:r>
            <a:r>
              <a:rPr lang="ko-KR" altLang="en-US" sz="1900" dirty="0">
                <a:solidFill>
                  <a:schemeClr val="bg1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랭킹 데이터</a:t>
            </a:r>
            <a:r>
              <a:rPr lang="ko-KR" altLang="en-US" sz="19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나 </a:t>
            </a:r>
            <a:endParaRPr lang="en-US" altLang="ko-KR" sz="1900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pPr algn="ctr"/>
            <a:r>
              <a:rPr lang="ko-KR" altLang="en-US" sz="19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혹은 </a:t>
            </a:r>
            <a:r>
              <a:rPr lang="ko-KR" altLang="en-US" sz="1900" dirty="0">
                <a:solidFill>
                  <a:schemeClr val="bg1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포괄적인 데이터</a:t>
            </a:r>
            <a:r>
              <a:rPr lang="ko-KR" altLang="en-US" sz="19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를 다루는 </a:t>
            </a:r>
            <a:endParaRPr lang="en-US" altLang="ko-KR" sz="1900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pPr algn="ctr"/>
            <a:r>
              <a:rPr lang="ko-KR" altLang="en-US" sz="19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사이트들이 이렇게 다양하게 존재합니다</a:t>
            </a:r>
            <a:r>
              <a:rPr lang="en-US" altLang="ko-KR" sz="19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!”</a:t>
            </a:r>
            <a:endParaRPr lang="ko-KR" altLang="en-US" sz="1900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F1D23A-647B-4005-A061-C2D4313E0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3" y="3550585"/>
            <a:ext cx="4538887" cy="28152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19831E-1DBA-4314-B7D4-9B3403A1A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884" y="2384812"/>
            <a:ext cx="3917402" cy="37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57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8B9E18-7388-4840-B6FD-532D69E6538C}"/>
              </a:ext>
            </a:extLst>
          </p:cNvPr>
          <p:cNvSpPr txBox="1"/>
          <p:nvPr/>
        </p:nvSpPr>
        <p:spPr>
          <a:xfrm>
            <a:off x="-1552575" y="-180975"/>
            <a:ext cx="6096000" cy="5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LV.1~19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&gt;&gt;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어떤 던전을 공략해야 할까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..?!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B54C1-81DA-495D-BEC3-EA10BCAEB022}"/>
              </a:ext>
            </a:extLst>
          </p:cNvPr>
          <p:cNvSpPr txBox="1"/>
          <p:nvPr/>
        </p:nvSpPr>
        <p:spPr>
          <a:xfrm>
            <a:off x="1171575" y="1009650"/>
            <a:ext cx="10029825" cy="234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pic>
        <p:nvPicPr>
          <p:cNvPr id="11" name="그림 10" descr="텍스트, 컴퓨터, 스크린샷, 실내이(가) 표시된 사진&#10;&#10;자동 생성된 설명">
            <a:extLst>
              <a:ext uri="{FF2B5EF4-FFF2-40B4-BE49-F238E27FC236}">
                <a16:creationId xmlns:a16="http://schemas.microsoft.com/office/drawing/2014/main" id="{B912FDC6-840E-46CB-BD77-3B795C08E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93" y="770274"/>
            <a:ext cx="11295414" cy="55528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D22E539-1556-46C2-A9D6-A668DCF443C1}"/>
              </a:ext>
            </a:extLst>
          </p:cNvPr>
          <p:cNvSpPr/>
          <p:nvPr/>
        </p:nvSpPr>
        <p:spPr>
          <a:xfrm>
            <a:off x="2329132" y="1596325"/>
            <a:ext cx="8872267" cy="4726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738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8B9E18-7388-4840-B6FD-532D69E6538C}"/>
              </a:ext>
            </a:extLst>
          </p:cNvPr>
          <p:cNvSpPr txBox="1"/>
          <p:nvPr/>
        </p:nvSpPr>
        <p:spPr>
          <a:xfrm>
            <a:off x="-1552575" y="-180975"/>
            <a:ext cx="6096000" cy="5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LV.1~19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&gt;&gt;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어떤 던전을 공략해야 할까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..?!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B54C1-81DA-495D-BEC3-EA10BCAEB022}"/>
              </a:ext>
            </a:extLst>
          </p:cNvPr>
          <p:cNvSpPr txBox="1"/>
          <p:nvPr/>
        </p:nvSpPr>
        <p:spPr>
          <a:xfrm>
            <a:off x="-142926" y="2718831"/>
            <a:ext cx="5457027" cy="2187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“</a:t>
            </a:r>
            <a:r>
              <a:rPr lang="ko-KR" altLang="en-US" sz="3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다양한 </a:t>
            </a:r>
            <a:r>
              <a:rPr lang="ko-KR" altLang="en-US" sz="33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해외 사이트</a:t>
            </a:r>
            <a:r>
              <a:rPr lang="ko-KR" altLang="en-US" sz="3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에서도</a:t>
            </a:r>
            <a:endParaRPr lang="en-US" altLang="ko-KR" sz="3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/>
            <a:r>
              <a:rPr lang="ko-KR" altLang="en-US" sz="3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여러 가지 차트를 볼 수 있다</a:t>
            </a:r>
            <a:r>
              <a:rPr lang="en-US" altLang="ko-KR" sz="3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.”</a:t>
            </a:r>
            <a:r>
              <a:rPr lang="ko-KR" altLang="en-US" sz="3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</a:t>
            </a:r>
            <a:endParaRPr lang="en-US" altLang="ko-KR" sz="3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94B605-7AFC-4123-A0F3-E73449932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078778"/>
            <a:ext cx="6827520" cy="494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89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F2478E-F961-432A-91A9-DBE82624061E}"/>
              </a:ext>
            </a:extLst>
          </p:cNvPr>
          <p:cNvSpPr txBox="1"/>
          <p:nvPr/>
        </p:nvSpPr>
        <p:spPr>
          <a:xfrm>
            <a:off x="-1552575" y="-180975"/>
            <a:ext cx="6096000" cy="5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LV.1~19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&gt;&gt;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어떤 던전을 공략해야 할까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..?!</a:t>
            </a:r>
          </a:p>
        </p:txBody>
      </p:sp>
      <p:pic>
        <p:nvPicPr>
          <p:cNvPr id="5" name="그림 4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E4970B95-8FB9-4CD0-908B-48AF50282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79" y="588662"/>
            <a:ext cx="8946442" cy="587833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F5A2E6-9E39-47D8-B49F-5A9BBB69A525}"/>
              </a:ext>
            </a:extLst>
          </p:cNvPr>
          <p:cNvSpPr/>
          <p:nvPr/>
        </p:nvSpPr>
        <p:spPr>
          <a:xfrm>
            <a:off x="2751827" y="2329450"/>
            <a:ext cx="5305246" cy="4036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8985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F2478E-F961-432A-91A9-DBE82624061E}"/>
              </a:ext>
            </a:extLst>
          </p:cNvPr>
          <p:cNvSpPr txBox="1"/>
          <p:nvPr/>
        </p:nvSpPr>
        <p:spPr>
          <a:xfrm>
            <a:off x="-1552575" y="-180975"/>
            <a:ext cx="6096000" cy="5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LV.1~19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&gt;&gt;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어떤 던전을 공략해야 할까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..?!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C37E531-1A5D-4744-9963-909B2665F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32" y="1423174"/>
            <a:ext cx="5188954" cy="40850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7309C6-55B4-41F0-9AE8-6E3AC9151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67434"/>
            <a:ext cx="5680988" cy="41231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FD8CAD-E763-479D-8F06-EAF01B61A307}"/>
              </a:ext>
            </a:extLst>
          </p:cNvPr>
          <p:cNvSpPr/>
          <p:nvPr/>
        </p:nvSpPr>
        <p:spPr>
          <a:xfrm>
            <a:off x="1112808" y="3001992"/>
            <a:ext cx="2501660" cy="24328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D22B0B-3DFD-4F3C-8584-A0BB5F37AEF2}"/>
              </a:ext>
            </a:extLst>
          </p:cNvPr>
          <p:cNvSpPr/>
          <p:nvPr/>
        </p:nvSpPr>
        <p:spPr>
          <a:xfrm>
            <a:off x="6301762" y="3001992"/>
            <a:ext cx="2501660" cy="24328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951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8B9E18-7388-4840-B6FD-532D69E6538C}"/>
              </a:ext>
            </a:extLst>
          </p:cNvPr>
          <p:cNvSpPr txBox="1"/>
          <p:nvPr/>
        </p:nvSpPr>
        <p:spPr>
          <a:xfrm>
            <a:off x="-438150" y="-171450"/>
            <a:ext cx="6096000" cy="5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LV.20~49&gt;&gt; 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Python,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Jupyter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무기로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데이터 크롤링 스킬을 사용해보자</a:t>
            </a: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B54C1-81DA-495D-BEC3-EA10BCAEB022}"/>
              </a:ext>
            </a:extLst>
          </p:cNvPr>
          <p:cNvSpPr txBox="1"/>
          <p:nvPr/>
        </p:nvSpPr>
        <p:spPr>
          <a:xfrm>
            <a:off x="4492204" y="2656842"/>
            <a:ext cx="7053651" cy="352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" panose="020B0600000101010101" pitchFamily="34" charset="-127"/>
                <a:ea typeface="위메프OTF" panose="020B0600000101010101" pitchFamily="34" charset="-127"/>
              </a:rPr>
              <a:t>주 무기</a:t>
            </a:r>
            <a:r>
              <a:rPr lang="en-US" altLang="ko-KR" sz="5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" panose="020B0600000101010101" pitchFamily="34" charset="-127"/>
                <a:ea typeface="위메프OTF" panose="020B0600000101010101" pitchFamily="34" charset="-127"/>
              </a:rPr>
              <a:t>: Python</a:t>
            </a:r>
          </a:p>
          <a:p>
            <a:pPr algn="ctr"/>
            <a:endParaRPr lang="en-US" altLang="ko-KR" sz="5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/>
            <a:r>
              <a:rPr lang="ko-KR" altLang="en-US" sz="5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" panose="020B0600000101010101" pitchFamily="34" charset="-127"/>
                <a:ea typeface="위메프OTF" panose="020B0600000101010101" pitchFamily="34" charset="-127"/>
              </a:rPr>
              <a:t> 보조 무기 </a:t>
            </a:r>
            <a:r>
              <a:rPr lang="en-US" altLang="ko-KR" sz="5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" panose="020B0600000101010101" pitchFamily="34" charset="-127"/>
                <a:ea typeface="위메프OTF" panose="020B0600000101010101" pitchFamily="34" charset="-127"/>
              </a:rPr>
              <a:t>: Jupyter</a:t>
            </a:r>
          </a:p>
          <a:p>
            <a:pPr algn="ctr">
              <a:lnSpc>
                <a:spcPct val="150000"/>
              </a:lnSpc>
            </a:pPr>
            <a:endParaRPr lang="en-US" altLang="ko-KR" sz="5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AE01E2-C6F8-455A-AA7F-33067D67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281" y1="58594" x2="38281" y2="58594"/>
                        <a14:foregroundMark x1="33594" y1="65000" x2="33594" y2="65000"/>
                        <a14:foregroundMark x1="28125" y1="74531" x2="28125" y2="74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872" y="2035910"/>
            <a:ext cx="2173234" cy="21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2AF301-7D84-4408-93A3-B01E81388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93452" l="10000" r="90000">
                        <a14:foregroundMark x1="56875" y1="36310" x2="56875" y2="36310"/>
                        <a14:foregroundMark x1="53125" y1="45238" x2="53125" y2="45238"/>
                        <a14:foregroundMark x1="60938" y1="11905" x2="60938" y2="11905"/>
                        <a14:foregroundMark x1="73438" y1="15476" x2="73438" y2="15476"/>
                        <a14:foregroundMark x1="70000" y1="33929" x2="70000" y2="33929"/>
                        <a14:foregroundMark x1="26563" y1="91667" x2="26563" y2="91667"/>
                        <a14:foregroundMark x1="27500" y1="93452" x2="27500" y2="93452"/>
                        <a14:backgroundMark x1="53438" y1="44048" x2="53438" y2="4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21" y="3849915"/>
            <a:ext cx="3455248" cy="181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D679D26-AB49-4C0C-815F-6C96BCEB2C77}"/>
              </a:ext>
            </a:extLst>
          </p:cNvPr>
          <p:cNvCxnSpPr/>
          <p:nvPr/>
        </p:nvCxnSpPr>
        <p:spPr>
          <a:xfrm>
            <a:off x="3802743" y="3064471"/>
            <a:ext cx="1248229" cy="0"/>
          </a:xfrm>
          <a:prstGeom prst="line">
            <a:avLst/>
          </a:prstGeom>
          <a:ln w="635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901B44-4677-4D81-99A3-628F97596DB1}"/>
              </a:ext>
            </a:extLst>
          </p:cNvPr>
          <p:cNvCxnSpPr/>
          <p:nvPr/>
        </p:nvCxnSpPr>
        <p:spPr>
          <a:xfrm>
            <a:off x="3766461" y="4523157"/>
            <a:ext cx="1248229" cy="0"/>
          </a:xfrm>
          <a:prstGeom prst="line">
            <a:avLst/>
          </a:prstGeom>
          <a:ln w="635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0475A1-BBC2-4B94-9D41-2297FAEDFFA6}"/>
              </a:ext>
            </a:extLst>
          </p:cNvPr>
          <p:cNvSpPr txBox="1"/>
          <p:nvPr/>
        </p:nvSpPr>
        <p:spPr>
          <a:xfrm>
            <a:off x="2449586" y="997193"/>
            <a:ext cx="770109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&gt;&gt; </a:t>
            </a:r>
            <a:r>
              <a:rPr lang="ko-KR" altLang="en-US" sz="4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입장 전 장비를 확인 해주세요 </a:t>
            </a:r>
            <a:r>
              <a:rPr lang="en-US" altLang="ko-KR" sz="4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&lt;&lt;</a:t>
            </a:r>
            <a:endParaRPr lang="ko-KR" altLang="en-US" sz="4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8121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8B9E18-7388-4840-B6FD-532D69E6538C}"/>
              </a:ext>
            </a:extLst>
          </p:cNvPr>
          <p:cNvSpPr txBox="1"/>
          <p:nvPr/>
        </p:nvSpPr>
        <p:spPr>
          <a:xfrm>
            <a:off x="-438150" y="-171450"/>
            <a:ext cx="6096000" cy="5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LV.20~49&gt;&gt; 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Python,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Jupyter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무기로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데이터 크롤링 스킬을 사용해보자</a:t>
            </a: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B54C1-81DA-495D-BEC3-EA10BCAEB022}"/>
              </a:ext>
            </a:extLst>
          </p:cNvPr>
          <p:cNvSpPr txBox="1"/>
          <p:nvPr/>
        </p:nvSpPr>
        <p:spPr>
          <a:xfrm>
            <a:off x="1081087" y="1009650"/>
            <a:ext cx="10029825" cy="234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A66030-E9E6-4E2E-AB23-0C401D30A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1"/>
          <a:stretch/>
        </p:blipFill>
        <p:spPr>
          <a:xfrm>
            <a:off x="241361" y="616213"/>
            <a:ext cx="7109852" cy="6046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BD0BCA-457F-40A8-BA95-6E701EDC10D0}"/>
              </a:ext>
            </a:extLst>
          </p:cNvPr>
          <p:cNvSpPr txBox="1"/>
          <p:nvPr/>
        </p:nvSpPr>
        <p:spPr>
          <a:xfrm>
            <a:off x="7463021" y="1310059"/>
            <a:ext cx="59150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&gt;&gt;DAMAGE!!!</a:t>
            </a:r>
            <a:endParaRPr lang="ko-KR" altLang="en-US" sz="3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25854-7DC4-4B11-B2C0-424AC5DF8656}"/>
              </a:ext>
            </a:extLst>
          </p:cNvPr>
          <p:cNvSpPr txBox="1"/>
          <p:nvPr/>
        </p:nvSpPr>
        <p:spPr>
          <a:xfrm>
            <a:off x="7558085" y="2137719"/>
            <a:ext cx="4392553" cy="3710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데이터를 수집하는 중 </a:t>
            </a:r>
            <a:endParaRPr lang="en-US" altLang="ko-KR" sz="22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동적 데이터</a:t>
            </a:r>
            <a:r>
              <a:rPr lang="ko-KR" altLang="en-US" sz="22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가 일반적인 </a:t>
            </a:r>
            <a:r>
              <a:rPr lang="ko-KR" altLang="en-US" sz="22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크롤링</a:t>
            </a:r>
            <a:r>
              <a:rPr lang="ko-KR" altLang="en-US" sz="22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</a:t>
            </a:r>
            <a:endParaRPr lang="en-US" altLang="ko-KR" sz="22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방법으론</a:t>
            </a:r>
            <a:r>
              <a:rPr lang="en-US" altLang="ko-KR" sz="22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</a:t>
            </a:r>
            <a:r>
              <a:rPr lang="ko-KR" altLang="en-US" sz="22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긁히지 않았다</a:t>
            </a:r>
            <a:r>
              <a:rPr lang="en-US" altLang="ko-KR" sz="22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구글링과 피드백으로는 새로운 스킬인 </a:t>
            </a:r>
            <a:r>
              <a:rPr lang="en-US" altLang="ko-KR" sz="22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‘</a:t>
            </a:r>
            <a:r>
              <a:rPr lang="ko-KR" altLang="en-US" sz="22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셀레니움</a:t>
            </a:r>
            <a:r>
              <a:rPr lang="en-US" altLang="ko-KR" sz="22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’</a:t>
            </a:r>
            <a:r>
              <a:rPr lang="ko-KR" altLang="en-US" sz="22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이 있어야 가능하다고 한다</a:t>
            </a:r>
            <a:r>
              <a:rPr lang="en-US" altLang="ko-KR" sz="22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5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B85E4A-7625-4D8B-9EE2-903F76F7897C}"/>
              </a:ext>
            </a:extLst>
          </p:cNvPr>
          <p:cNvSpPr/>
          <p:nvPr/>
        </p:nvSpPr>
        <p:spPr>
          <a:xfrm>
            <a:off x="4113254" y="2656936"/>
            <a:ext cx="3209026" cy="3623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20D7-F6D9-463D-8FE6-CDE583F85011}"/>
              </a:ext>
            </a:extLst>
          </p:cNvPr>
          <p:cNvSpPr txBox="1"/>
          <p:nvPr/>
        </p:nvSpPr>
        <p:spPr>
          <a:xfrm>
            <a:off x="9076085" y="1814678"/>
            <a:ext cx="135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HP -500</a:t>
            </a:r>
            <a:endParaRPr lang="ko-KR" altLang="en-US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8B9E18-7388-4840-B6FD-532D69E6538C}"/>
              </a:ext>
            </a:extLst>
          </p:cNvPr>
          <p:cNvSpPr txBox="1"/>
          <p:nvPr/>
        </p:nvSpPr>
        <p:spPr>
          <a:xfrm>
            <a:off x="-438150" y="-171450"/>
            <a:ext cx="6096000" cy="5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LV.20~49&gt;&gt; 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Python,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Jupyter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무기로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데이터 크롤링 스킬을 사용해보자</a:t>
            </a: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B54C1-81DA-495D-BEC3-EA10BCAEB022}"/>
              </a:ext>
            </a:extLst>
          </p:cNvPr>
          <p:cNvSpPr txBox="1"/>
          <p:nvPr/>
        </p:nvSpPr>
        <p:spPr>
          <a:xfrm>
            <a:off x="1171575" y="1009650"/>
            <a:ext cx="10029825" cy="234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EA6F39E-0BBD-47B8-9CE6-A64B1986B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266" y="657470"/>
            <a:ext cx="7087214" cy="3421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4C5E99-61E0-49CA-8D5F-68791920F43C}"/>
              </a:ext>
            </a:extLst>
          </p:cNvPr>
          <p:cNvSpPr txBox="1"/>
          <p:nvPr/>
        </p:nvSpPr>
        <p:spPr>
          <a:xfrm>
            <a:off x="2609850" y="5106961"/>
            <a:ext cx="10029825" cy="2187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다행이도 곧바로 </a:t>
            </a:r>
            <a:r>
              <a:rPr lang="en-US" altLang="ko-KR" sz="2200" b="1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[</a:t>
            </a:r>
            <a:r>
              <a:rPr lang="ko-KR" altLang="en-US" sz="2200" b="1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스킬 </a:t>
            </a:r>
            <a:r>
              <a:rPr lang="en-US" altLang="ko-KR" sz="2200" b="1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: </a:t>
            </a:r>
            <a:r>
              <a:rPr lang="ko-KR" altLang="en-US" sz="2200" b="1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셀레니움</a:t>
            </a:r>
            <a:r>
              <a:rPr lang="en-US" altLang="ko-KR" sz="2200" b="1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] </a:t>
            </a:r>
            <a:r>
              <a:rPr lang="ko-KR" altLang="en-US" sz="22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을 습득했다</a:t>
            </a:r>
            <a:r>
              <a:rPr lang="en-US" altLang="ko-KR" sz="22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위와 같이 셀레니움 사용 전 후로 긁히는 데이터가 확연하게 달랐다</a:t>
            </a:r>
            <a:r>
              <a:rPr lang="en-US" altLang="ko-KR" sz="22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5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80830-FCED-4DE7-981D-44E8E4D6B780}"/>
              </a:ext>
            </a:extLst>
          </p:cNvPr>
          <p:cNvSpPr txBox="1"/>
          <p:nvPr/>
        </p:nvSpPr>
        <p:spPr>
          <a:xfrm>
            <a:off x="2650107" y="4338163"/>
            <a:ext cx="59150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&lt;&lt;HILL!!!</a:t>
            </a:r>
            <a:endParaRPr lang="ko-KR" altLang="en-US" sz="3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404419-9BF1-4AA4-B865-09AB85E789B6}"/>
              </a:ext>
            </a:extLst>
          </p:cNvPr>
          <p:cNvSpPr txBox="1"/>
          <p:nvPr/>
        </p:nvSpPr>
        <p:spPr>
          <a:xfrm>
            <a:off x="5527658" y="4922295"/>
            <a:ext cx="11366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HP +500</a:t>
            </a:r>
            <a:endParaRPr lang="ko-KR" altLang="en-US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5BFB6A-F85F-4E7D-8821-7C62912412B9}"/>
              </a:ext>
            </a:extLst>
          </p:cNvPr>
          <p:cNvSpPr/>
          <p:nvPr/>
        </p:nvSpPr>
        <p:spPr>
          <a:xfrm>
            <a:off x="3345502" y="832808"/>
            <a:ext cx="6100421" cy="35368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2310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8B9E18-7388-4840-B6FD-532D69E6538C}"/>
              </a:ext>
            </a:extLst>
          </p:cNvPr>
          <p:cNvSpPr txBox="1"/>
          <p:nvPr/>
        </p:nvSpPr>
        <p:spPr>
          <a:xfrm>
            <a:off x="-438150" y="-171450"/>
            <a:ext cx="6096000" cy="5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LV.20~49&gt;&gt; 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Python,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Jupyter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무기로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데이터 크롤링 스킬을 사용해보자</a:t>
            </a: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B54C1-81DA-495D-BEC3-EA10BCAEB022}"/>
              </a:ext>
            </a:extLst>
          </p:cNvPr>
          <p:cNvSpPr txBox="1"/>
          <p:nvPr/>
        </p:nvSpPr>
        <p:spPr>
          <a:xfrm>
            <a:off x="1171575" y="1009650"/>
            <a:ext cx="10029825" cy="234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9C11E13-C507-4EDB-A2EF-0069022F1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91" y="1079232"/>
            <a:ext cx="6266822" cy="48072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D9A1AF-09E2-412E-957B-EA24C1930C58}"/>
              </a:ext>
            </a:extLst>
          </p:cNvPr>
          <p:cNvSpPr txBox="1"/>
          <p:nvPr/>
        </p:nvSpPr>
        <p:spPr>
          <a:xfrm>
            <a:off x="7077150" y="1482542"/>
            <a:ext cx="59150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&gt;&gt;DAMAGE!!!</a:t>
            </a:r>
            <a:endParaRPr lang="ko-KR" altLang="en-US" sz="3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63B26D-9421-41E3-A5B7-C52530CA80C2}"/>
              </a:ext>
            </a:extLst>
          </p:cNvPr>
          <p:cNvSpPr txBox="1"/>
          <p:nvPr/>
        </p:nvSpPr>
        <p:spPr>
          <a:xfrm>
            <a:off x="7172214" y="2310202"/>
            <a:ext cx="4392553" cy="28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읽혀진 데이터에 </a:t>
            </a:r>
            <a:r>
              <a:rPr lang="ko-KR" altLang="en-US" sz="22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과다한 공백</a:t>
            </a:r>
            <a:r>
              <a:rPr lang="ko-KR" altLang="en-US" sz="22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으로</a:t>
            </a:r>
            <a:endParaRPr lang="en-US" altLang="ko-KR" sz="22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도출 데이터가 데미지를 입었다</a:t>
            </a:r>
            <a:r>
              <a:rPr lang="en-US" altLang="ko-KR" sz="22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이것을 가공하려면 어떻게 해야 할까</a:t>
            </a:r>
            <a:r>
              <a:rPr lang="en-US" altLang="ko-KR" sz="22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..</a:t>
            </a:r>
            <a:endParaRPr lang="en-US" altLang="ko-KR" sz="5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900" u="sng" dirty="0">
                <a:latin typeface="위메프OTF" panose="020B0600000101010101" pitchFamily="34" charset="-127"/>
                <a:ea typeface="위메프OTF" panose="020B0600000101010101" pitchFamily="34" charset="-127"/>
              </a:rPr>
              <a:t>파티원들의 </a:t>
            </a:r>
            <a:endParaRPr lang="en-US" altLang="ko-KR" sz="2900" u="sng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900" u="sng" dirty="0">
                <a:latin typeface="위메프OTF" panose="020B0600000101010101" pitchFamily="34" charset="-127"/>
                <a:ea typeface="위메프OTF" panose="020B0600000101010101" pitchFamily="34" charset="-127"/>
              </a:rPr>
              <a:t>HP</a:t>
            </a:r>
            <a:r>
              <a:rPr lang="ko-KR" altLang="en-US" sz="2900" u="sng" dirty="0">
                <a:latin typeface="위메프OTF" panose="020B0600000101010101" pitchFamily="34" charset="-127"/>
                <a:ea typeface="위메프OTF" panose="020B0600000101010101" pitchFamily="34" charset="-127"/>
              </a:rPr>
              <a:t>가 순식간에 내려간다</a:t>
            </a:r>
            <a:r>
              <a:rPr lang="en-US" altLang="ko-KR" sz="2900" u="sng" dirty="0">
                <a:latin typeface="위메프OTF" panose="020B0600000101010101" pitchFamily="34" charset="-127"/>
                <a:ea typeface="위메프OTF" panose="020B0600000101010101" pitchFamily="34" charset="-127"/>
              </a:rPr>
              <a:t>...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D91EB9-5E0C-4201-BDB9-F95116F03734}"/>
              </a:ext>
            </a:extLst>
          </p:cNvPr>
          <p:cNvSpPr/>
          <p:nvPr/>
        </p:nvSpPr>
        <p:spPr>
          <a:xfrm>
            <a:off x="780176" y="4563142"/>
            <a:ext cx="5561901" cy="612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CB213B-69FE-42B5-8A10-7A68A20B7A81}"/>
              </a:ext>
            </a:extLst>
          </p:cNvPr>
          <p:cNvSpPr/>
          <p:nvPr/>
        </p:nvSpPr>
        <p:spPr>
          <a:xfrm>
            <a:off x="810328" y="1904873"/>
            <a:ext cx="5363970" cy="1215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9D0D2-3491-46BC-A1CC-B56F52FA2A5B}"/>
              </a:ext>
            </a:extLst>
          </p:cNvPr>
          <p:cNvSpPr txBox="1"/>
          <p:nvPr/>
        </p:nvSpPr>
        <p:spPr>
          <a:xfrm>
            <a:off x="5082925" y="1096296"/>
            <a:ext cx="125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HP -500</a:t>
            </a:r>
            <a:endParaRPr lang="ko-KR" altLang="en-US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B45217-FF96-4838-85BD-7E5FD43C9064}"/>
              </a:ext>
            </a:extLst>
          </p:cNvPr>
          <p:cNvSpPr txBox="1"/>
          <p:nvPr/>
        </p:nvSpPr>
        <p:spPr>
          <a:xfrm>
            <a:off x="4608099" y="1482542"/>
            <a:ext cx="135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HP -500</a:t>
            </a:r>
            <a:endParaRPr lang="ko-KR" altLang="en-US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073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8B9E18-7388-4840-B6FD-532D69E6538C}"/>
              </a:ext>
            </a:extLst>
          </p:cNvPr>
          <p:cNvSpPr txBox="1"/>
          <p:nvPr/>
        </p:nvSpPr>
        <p:spPr>
          <a:xfrm>
            <a:off x="-438150" y="-171450"/>
            <a:ext cx="6096000" cy="5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LV.20~49&gt;&gt; 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Python,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Jupyter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무기로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데이터 크롤링 스킬을 사용해보자</a:t>
            </a: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B54C1-81DA-495D-BEC3-EA10BCAEB022}"/>
              </a:ext>
            </a:extLst>
          </p:cNvPr>
          <p:cNvSpPr txBox="1"/>
          <p:nvPr/>
        </p:nvSpPr>
        <p:spPr>
          <a:xfrm>
            <a:off x="1171575" y="1009650"/>
            <a:ext cx="10029825" cy="234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E6C3F1-7A84-4D8B-90AC-9F91F5837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62" y="1144187"/>
            <a:ext cx="8166076" cy="2606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DBD032-E833-415D-B9B9-3E12A8AF6DEF}"/>
              </a:ext>
            </a:extLst>
          </p:cNvPr>
          <p:cNvSpPr txBox="1"/>
          <p:nvPr/>
        </p:nvSpPr>
        <p:spPr>
          <a:xfrm>
            <a:off x="2710847" y="4645086"/>
            <a:ext cx="10029825" cy="2187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공백이랑 들여쓰기가 지정되는 부분을 </a:t>
            </a:r>
            <a:endParaRPr lang="en-US" altLang="ko-KR" sz="22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[</a:t>
            </a:r>
            <a:r>
              <a:rPr lang="ko-KR" altLang="en-US" sz="22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패시브 </a:t>
            </a:r>
            <a:r>
              <a:rPr lang="en-US" altLang="ko-KR" sz="22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: replace </a:t>
            </a:r>
            <a:r>
              <a:rPr lang="ko-KR" altLang="en-US" sz="22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구문</a:t>
            </a:r>
            <a:r>
              <a:rPr lang="en-US" altLang="ko-KR" sz="22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]</a:t>
            </a:r>
            <a:r>
              <a:rPr lang="ko-KR" altLang="en-US" sz="22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으로 제거하였다</a:t>
            </a:r>
            <a:r>
              <a:rPr lang="en-US" altLang="ko-KR" sz="22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!!</a:t>
            </a:r>
          </a:p>
          <a:p>
            <a:pPr algn="ctr">
              <a:lnSpc>
                <a:spcPct val="150000"/>
              </a:lnSpc>
            </a:pPr>
            <a:endParaRPr lang="en-US" altLang="ko-KR" sz="5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FF93D-0A0F-4193-B66C-BE5A73BD2107}"/>
              </a:ext>
            </a:extLst>
          </p:cNvPr>
          <p:cNvSpPr txBox="1"/>
          <p:nvPr/>
        </p:nvSpPr>
        <p:spPr>
          <a:xfrm>
            <a:off x="2710847" y="4014144"/>
            <a:ext cx="59150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&lt;&lt;HILL!!!</a:t>
            </a:r>
            <a:endParaRPr lang="ko-KR" altLang="en-US" sz="3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9CA38-AE53-4E56-B6AC-01DC373B6CD5}"/>
              </a:ext>
            </a:extLst>
          </p:cNvPr>
          <p:cNvSpPr txBox="1"/>
          <p:nvPr/>
        </p:nvSpPr>
        <p:spPr>
          <a:xfrm>
            <a:off x="4623664" y="4405966"/>
            <a:ext cx="11366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HP +1000</a:t>
            </a:r>
            <a:endParaRPr lang="ko-KR" altLang="en-US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662A7F-D812-430F-B949-52370B03B380}"/>
              </a:ext>
            </a:extLst>
          </p:cNvPr>
          <p:cNvSpPr/>
          <p:nvPr/>
        </p:nvSpPr>
        <p:spPr>
          <a:xfrm>
            <a:off x="2561950" y="3023756"/>
            <a:ext cx="7617088" cy="72643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935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FF5CB6D-16FC-4AC0-8467-ABFCC6C2EF03}"/>
              </a:ext>
            </a:extLst>
          </p:cNvPr>
          <p:cNvSpPr/>
          <p:nvPr/>
        </p:nvSpPr>
        <p:spPr>
          <a:xfrm>
            <a:off x="2753443" y="-362073"/>
            <a:ext cx="6875613" cy="1616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LEVEL FLOW CHART</a:t>
            </a:r>
            <a:endParaRPr lang="ko-KR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88721F-5B78-4AF5-B17E-A06AEFCF103A}"/>
              </a:ext>
            </a:extLst>
          </p:cNvPr>
          <p:cNvSpPr txBox="1"/>
          <p:nvPr/>
        </p:nvSpPr>
        <p:spPr>
          <a:xfrm>
            <a:off x="4191000" y="1254751"/>
            <a:ext cx="3810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LV.1~19</a:t>
            </a:r>
            <a:endParaRPr lang="en-US" altLang="ko-KR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어떤 던전을 </a:t>
            </a:r>
            <a:endParaRPr lang="en-US" altLang="ko-KR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공략해야 할까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..?!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995DF6-D084-4D4B-AA18-150571FAF7A0}"/>
              </a:ext>
            </a:extLst>
          </p:cNvPr>
          <p:cNvSpPr txBox="1"/>
          <p:nvPr/>
        </p:nvSpPr>
        <p:spPr>
          <a:xfrm>
            <a:off x="7304957" y="1271528"/>
            <a:ext cx="539114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LV.20~49</a:t>
            </a:r>
          </a:p>
          <a:p>
            <a:pPr algn="ctr">
              <a:lnSpc>
                <a:spcPct val="200000"/>
              </a:lnSpc>
            </a:pP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Python,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 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Jupyter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 무기로</a:t>
            </a:r>
            <a:endParaRPr lang="en-US" altLang="ko-KR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데이터 크롤링 스킬을 사용해보자</a:t>
            </a:r>
            <a:endParaRPr lang="en-US" altLang="ko-KR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C54E6F-F8FB-465F-B57E-804AAEE9B6FF}"/>
              </a:ext>
            </a:extLst>
          </p:cNvPr>
          <p:cNvSpPr txBox="1"/>
          <p:nvPr/>
        </p:nvSpPr>
        <p:spPr>
          <a:xfrm>
            <a:off x="257177" y="1347548"/>
            <a:ext cx="3810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TEAM 6</a:t>
            </a:r>
            <a:endParaRPr lang="en-US" altLang="ko-KR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던전에 입장 할 </a:t>
            </a:r>
            <a:endParaRPr lang="en-US" altLang="ko-KR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5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명의 유저들이 모였다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!</a:t>
            </a:r>
          </a:p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CE4BD-EE09-437F-B460-DE0199A8FFAA}"/>
              </a:ext>
            </a:extLst>
          </p:cNvPr>
          <p:cNvSpPr txBox="1"/>
          <p:nvPr/>
        </p:nvSpPr>
        <p:spPr>
          <a:xfrm>
            <a:off x="8095531" y="4173033"/>
            <a:ext cx="3810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LV.50~79</a:t>
            </a:r>
            <a:endParaRPr lang="en-US" altLang="ko-KR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&gt;&gt;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긴급점검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&lt;&lt;</a:t>
            </a: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레벨업은 쉽지 않았다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291BF9-76DD-46F3-8BE0-E9A077D33BE1}"/>
              </a:ext>
            </a:extLst>
          </p:cNvPr>
          <p:cNvSpPr txBox="1"/>
          <p:nvPr/>
        </p:nvSpPr>
        <p:spPr>
          <a:xfrm>
            <a:off x="4191000" y="4132197"/>
            <a:ext cx="3810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LV.80~89</a:t>
            </a:r>
            <a:endParaRPr lang="en-US" altLang="ko-KR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그럼에도 </a:t>
            </a:r>
            <a:endParaRPr lang="en-US" altLang="ko-KR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우리는 던전 공략을 성공했다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12D9F2-815A-4BBE-948D-0D8F1819690C}"/>
              </a:ext>
            </a:extLst>
          </p:cNvPr>
          <p:cNvSpPr txBox="1"/>
          <p:nvPr/>
        </p:nvSpPr>
        <p:spPr>
          <a:xfrm>
            <a:off x="272718" y="4173033"/>
            <a:ext cx="3810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LV.90~??</a:t>
            </a:r>
            <a:endParaRPr lang="en-US" altLang="ko-KR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만렙 부터 시작이라는 데</a:t>
            </a:r>
            <a:endParaRPr lang="en-US" altLang="ko-KR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어떤 컨텐츠가 있을까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?</a:t>
            </a:r>
          </a:p>
          <a:p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EC99B2A-78F9-433E-92B5-2553D30725E3}"/>
              </a:ext>
            </a:extLst>
          </p:cNvPr>
          <p:cNvCxnSpPr/>
          <p:nvPr/>
        </p:nvCxnSpPr>
        <p:spPr>
          <a:xfrm>
            <a:off x="2753443" y="1785670"/>
            <a:ext cx="2629440" cy="0"/>
          </a:xfrm>
          <a:prstGeom prst="line">
            <a:avLst/>
          </a:prstGeom>
          <a:ln w="635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BA71890-022C-42EC-A6A0-603C9CED91CD}"/>
              </a:ext>
            </a:extLst>
          </p:cNvPr>
          <p:cNvCxnSpPr/>
          <p:nvPr/>
        </p:nvCxnSpPr>
        <p:spPr>
          <a:xfrm>
            <a:off x="6623828" y="1785670"/>
            <a:ext cx="262944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269B2F8-05C9-4FA3-9FAE-A38EEA3E4AC8}"/>
              </a:ext>
            </a:extLst>
          </p:cNvPr>
          <p:cNvCxnSpPr/>
          <p:nvPr/>
        </p:nvCxnSpPr>
        <p:spPr>
          <a:xfrm>
            <a:off x="2753443" y="4595004"/>
            <a:ext cx="262944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8EBD864-5C11-49EA-937E-3C98FF842EEB}"/>
              </a:ext>
            </a:extLst>
          </p:cNvPr>
          <p:cNvCxnSpPr/>
          <p:nvPr/>
        </p:nvCxnSpPr>
        <p:spPr>
          <a:xfrm>
            <a:off x="6686280" y="4603633"/>
            <a:ext cx="2629440" cy="0"/>
          </a:xfrm>
          <a:prstGeom prst="line">
            <a:avLst/>
          </a:prstGeom>
          <a:ln w="635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93EECBF-EAFF-4B59-8533-1111C475B553}"/>
              </a:ext>
            </a:extLst>
          </p:cNvPr>
          <p:cNvCxnSpPr/>
          <p:nvPr/>
        </p:nvCxnSpPr>
        <p:spPr>
          <a:xfrm>
            <a:off x="-1165825" y="4618008"/>
            <a:ext cx="262944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24747E8-3719-445E-8A4C-16BF2C8876AE}"/>
              </a:ext>
            </a:extLst>
          </p:cNvPr>
          <p:cNvCxnSpPr>
            <a:cxnSpLocks/>
          </p:cNvCxnSpPr>
          <p:nvPr/>
        </p:nvCxnSpPr>
        <p:spPr>
          <a:xfrm>
            <a:off x="10678243" y="1774165"/>
            <a:ext cx="134059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D041195-58DB-4D8F-BB2C-B21FC5086FE9}"/>
              </a:ext>
            </a:extLst>
          </p:cNvPr>
          <p:cNvCxnSpPr>
            <a:cxnSpLocks/>
          </p:cNvCxnSpPr>
          <p:nvPr/>
        </p:nvCxnSpPr>
        <p:spPr>
          <a:xfrm flipH="1">
            <a:off x="11992963" y="1785670"/>
            <a:ext cx="2" cy="280933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D92B39A-06F7-4666-A2C4-A52E03916EFD}"/>
              </a:ext>
            </a:extLst>
          </p:cNvPr>
          <p:cNvCxnSpPr>
            <a:cxnSpLocks/>
          </p:cNvCxnSpPr>
          <p:nvPr/>
        </p:nvCxnSpPr>
        <p:spPr>
          <a:xfrm>
            <a:off x="396815" y="1774165"/>
            <a:ext cx="1175082" cy="1150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20E00AF-8309-452F-A426-730D988CF3FE}"/>
              </a:ext>
            </a:extLst>
          </p:cNvPr>
          <p:cNvCxnSpPr>
            <a:cxnSpLocks/>
          </p:cNvCxnSpPr>
          <p:nvPr/>
        </p:nvCxnSpPr>
        <p:spPr>
          <a:xfrm>
            <a:off x="10678243" y="4586378"/>
            <a:ext cx="134059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644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96C3558-B3FB-4BC1-8757-5A86D4C4CC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2" r="1222"/>
          <a:stretch/>
        </p:blipFill>
        <p:spPr>
          <a:xfrm>
            <a:off x="-120621" y="708849"/>
            <a:ext cx="11960630" cy="66622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B2119B-6579-4ADA-B2C9-BAD2CE0029DA}"/>
              </a:ext>
            </a:extLst>
          </p:cNvPr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C32FD-D823-49EC-B387-55FE82B0A675}"/>
              </a:ext>
            </a:extLst>
          </p:cNvPr>
          <p:cNvSpPr txBox="1"/>
          <p:nvPr/>
        </p:nvSpPr>
        <p:spPr>
          <a:xfrm>
            <a:off x="7314623" y="2578050"/>
            <a:ext cx="636755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긴급점검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61BD6D-BF26-4F65-8EC0-8BC0EA0A4FB9}"/>
              </a:ext>
            </a:extLst>
          </p:cNvPr>
          <p:cNvSpPr txBox="1"/>
          <p:nvPr/>
        </p:nvSpPr>
        <p:spPr>
          <a:xfrm>
            <a:off x="8452657" y="1900942"/>
            <a:ext cx="35079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TEAM 6</a:t>
            </a:r>
            <a:endParaRPr lang="ko-KR" alt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D2DF0-F682-4926-BC4F-F3678B952775}"/>
              </a:ext>
            </a:extLst>
          </p:cNvPr>
          <p:cNvSpPr txBox="1"/>
          <p:nvPr/>
        </p:nvSpPr>
        <p:spPr>
          <a:xfrm>
            <a:off x="-742949" y="-171450"/>
            <a:ext cx="5057773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LV.50~79</a:t>
            </a:r>
            <a:r>
              <a:rPr lang="en-US" altLang="ko-KR" sz="13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 &gt;&gt;</a:t>
            </a:r>
            <a:r>
              <a:rPr lang="ko-KR" altLang="en-US" sz="13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긴급점검</a:t>
            </a:r>
            <a:r>
              <a:rPr lang="en-US" altLang="ko-KR" sz="13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&lt;&lt;  </a:t>
            </a:r>
            <a:r>
              <a:rPr lang="ko-KR" altLang="en-US" sz="13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레벨업은 쉽지 않았다</a:t>
            </a:r>
            <a:r>
              <a:rPr lang="en-US" altLang="ko-KR" sz="13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250000"/>
              </a:lnSpc>
            </a:pPr>
            <a:endParaRPr lang="en-US" altLang="ko-KR" sz="1300" dirty="0">
              <a:solidFill>
                <a:schemeClr val="bg1"/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486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BB54C1-81DA-495D-BEC3-EA10BCAEB022}"/>
              </a:ext>
            </a:extLst>
          </p:cNvPr>
          <p:cNvSpPr txBox="1"/>
          <p:nvPr/>
        </p:nvSpPr>
        <p:spPr>
          <a:xfrm>
            <a:off x="1190618" y="1638192"/>
            <a:ext cx="10029825" cy="470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사실</a:t>
            </a:r>
            <a:r>
              <a:rPr lang="en-US" altLang="ko-KR" sz="5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, </a:t>
            </a:r>
            <a:r>
              <a:rPr lang="ko-KR" altLang="en-US" sz="5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</a:t>
            </a:r>
            <a:r>
              <a:rPr lang="ko-KR" altLang="en-US" sz="51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뉴비</a:t>
            </a:r>
            <a:r>
              <a:rPr lang="ko-KR" altLang="en-US" sz="5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들은 </a:t>
            </a:r>
            <a:endParaRPr lang="en-US" altLang="ko-KR" sz="5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텍스트 마이닝이 쉬울 줄 알았다</a:t>
            </a:r>
            <a:r>
              <a:rPr lang="en-US" altLang="ko-KR" sz="5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5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…</a:t>
            </a:r>
          </a:p>
          <a:p>
            <a:pPr algn="ctr">
              <a:lnSpc>
                <a:spcPct val="150000"/>
              </a:lnSpc>
            </a:pPr>
            <a:endParaRPr lang="en-US" altLang="ko-KR" sz="5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742949" y="-171450"/>
            <a:ext cx="5057773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LV.50~79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&gt;&gt;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긴급점검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&lt;&lt; 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레벨업은 쉽지 않았다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71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BB54C1-81DA-495D-BEC3-EA10BCAEB022}"/>
              </a:ext>
            </a:extLst>
          </p:cNvPr>
          <p:cNvSpPr txBox="1"/>
          <p:nvPr/>
        </p:nvSpPr>
        <p:spPr>
          <a:xfrm>
            <a:off x="1693562" y="641698"/>
            <a:ext cx="10029825" cy="2112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여러 사이트에서 </a:t>
            </a:r>
            <a:endParaRPr lang="en-US" altLang="ko-KR" sz="30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키워드 </a:t>
            </a:r>
            <a:r>
              <a:rPr lang="en-US" altLang="ko-KR" sz="30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: </a:t>
            </a:r>
            <a:r>
              <a:rPr lang="ko-KR" altLang="en-US" sz="30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게임 </a:t>
            </a:r>
            <a:r>
              <a:rPr lang="en-US" altLang="ko-KR" sz="30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/ </a:t>
            </a:r>
            <a:r>
              <a:rPr lang="ko-KR" altLang="en-US" sz="30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중국 </a:t>
            </a:r>
            <a:r>
              <a:rPr lang="ko-KR" altLang="en-US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을 베이스로 크롤링을 해보려 했다</a:t>
            </a:r>
            <a:r>
              <a:rPr lang="en-US" altLang="ko-KR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0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742949" y="-171450"/>
            <a:ext cx="5057773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LV.50~79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&gt;&gt;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긴급점검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&lt;&lt; 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레벨업은 쉽지 않았다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ABF60B-9AE8-4315-882B-407E0AE17F6E}"/>
              </a:ext>
            </a:extLst>
          </p:cNvPr>
          <p:cNvSpPr txBox="1"/>
          <p:nvPr/>
        </p:nvSpPr>
        <p:spPr>
          <a:xfrm>
            <a:off x="1693562" y="2533261"/>
            <a:ext cx="916266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하지만 </a:t>
            </a:r>
            <a:endParaRPr lang="en-US" altLang="ko-KR" sz="30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latin typeface="위메프OTF" panose="020B0600000101010101" pitchFamily="34" charset="-127"/>
                <a:ea typeface="위메프OTF" panose="020B0600000101010101" pitchFamily="34" charset="-127"/>
              </a:rPr>
              <a:t>1) </a:t>
            </a:r>
            <a:r>
              <a:rPr lang="ko-KR" altLang="en-US" sz="3000" b="1" dirty="0">
                <a:latin typeface="위메프OTF" panose="020B0600000101010101" pitchFamily="34" charset="-127"/>
                <a:ea typeface="위메프OTF" panose="020B0600000101010101" pitchFamily="34" charset="-127"/>
              </a:rPr>
              <a:t>생각보다 우리가 원하는 </a:t>
            </a:r>
            <a:r>
              <a:rPr lang="ko-KR" altLang="en-US" sz="3000" b="1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게임 데이터</a:t>
            </a:r>
            <a:r>
              <a:rPr lang="ko-KR" altLang="en-US" sz="3000" b="1" dirty="0">
                <a:latin typeface="위메프OTF" panose="020B0600000101010101" pitchFamily="34" charset="-127"/>
                <a:ea typeface="위메프OTF" panose="020B0600000101010101" pitchFamily="34" charset="-127"/>
              </a:rPr>
              <a:t>가 많지 않았다</a:t>
            </a:r>
            <a:r>
              <a:rPr lang="en-US" altLang="ko-KR" sz="3000" b="1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&gt;&gt; ‘</a:t>
            </a:r>
            <a:r>
              <a:rPr lang="ko-KR" altLang="en-US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게임</a:t>
            </a:r>
            <a:r>
              <a:rPr lang="en-US" altLang="ko-KR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’ </a:t>
            </a:r>
            <a:r>
              <a:rPr lang="ko-KR" altLang="en-US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단어가 생각보다 많은 주제에서 사용되는 점</a:t>
            </a:r>
            <a:r>
              <a:rPr lang="en-US" altLang="ko-KR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latin typeface="위메프OTF" panose="020B0600000101010101" pitchFamily="34" charset="-127"/>
                <a:ea typeface="위메프OTF" panose="020B0600000101010101" pitchFamily="34" charset="-127"/>
              </a:rPr>
              <a:t>2) </a:t>
            </a:r>
            <a:r>
              <a:rPr lang="ko-KR" altLang="en-US" sz="3000" b="1" dirty="0">
                <a:latin typeface="위메프OTF" panose="020B0600000101010101" pitchFamily="34" charset="-127"/>
                <a:ea typeface="위메프OTF" panose="020B0600000101010101" pitchFamily="34" charset="-127"/>
              </a:rPr>
              <a:t>정제를 하면 </a:t>
            </a:r>
            <a:r>
              <a:rPr lang="ko-KR" altLang="en-US" sz="3000" b="1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양이 너무 적어</a:t>
            </a:r>
            <a:r>
              <a:rPr lang="ko-KR" altLang="en-US" sz="3000" b="1" dirty="0">
                <a:latin typeface="위메프OTF" panose="020B0600000101010101" pitchFamily="34" charset="-127"/>
                <a:ea typeface="위메프OTF" panose="020B0600000101010101" pitchFamily="34" charset="-127"/>
              </a:rPr>
              <a:t>진다</a:t>
            </a:r>
            <a:r>
              <a:rPr lang="en-US" altLang="ko-KR" sz="3000" b="1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&gt;&gt; </a:t>
            </a:r>
            <a:r>
              <a:rPr lang="ko-KR" altLang="en-US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일반 포털에선 얻을 수 있는 헤드라인 양이 적어 문제 발생</a:t>
            </a:r>
            <a:r>
              <a:rPr lang="en-US" altLang="ko-KR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!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655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742949" y="-171450"/>
            <a:ext cx="5057773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LV.50~79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&gt;&gt;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긴급점검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&lt;&lt; 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레벨업은 쉽지 않았다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3C1C9A-EC00-400D-ABE2-F2B887123CAC}"/>
              </a:ext>
            </a:extLst>
          </p:cNvPr>
          <p:cNvSpPr txBox="1"/>
          <p:nvPr/>
        </p:nvSpPr>
        <p:spPr>
          <a:xfrm>
            <a:off x="1633178" y="897507"/>
            <a:ext cx="10788860" cy="5574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결국 </a:t>
            </a:r>
            <a:r>
              <a:rPr lang="en-US" altLang="ko-KR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[</a:t>
            </a:r>
            <a:r>
              <a:rPr lang="ko-KR" altLang="en-US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게임</a:t>
            </a:r>
            <a:r>
              <a:rPr lang="en-US" altLang="ko-KR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] </a:t>
            </a:r>
            <a:r>
              <a:rPr lang="ko-KR" altLang="en-US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관련 대형 포털 내의 뉴스로 </a:t>
            </a:r>
            <a:r>
              <a:rPr lang="ko-KR" altLang="en-US" sz="30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범위를 좁혔다</a:t>
            </a:r>
            <a:r>
              <a:rPr lang="en-US" altLang="ko-KR" sz="30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[</a:t>
            </a:r>
            <a:r>
              <a:rPr lang="ko-KR" altLang="en-US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디스 이즈 게임</a:t>
            </a:r>
            <a:r>
              <a:rPr lang="en-US" altLang="ko-KR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] : </a:t>
            </a:r>
            <a:r>
              <a:rPr lang="ko-KR" altLang="en-US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국내 게임 대형 커뮤니티 포털 </a:t>
            </a:r>
            <a:r>
              <a:rPr lang="en-US" altLang="ko-KR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&gt;&gt; </a:t>
            </a:r>
            <a:r>
              <a:rPr lang="ko-KR" altLang="en-US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해외 뉴스 </a:t>
            </a:r>
            <a:endParaRPr lang="en-US" altLang="ko-KR" sz="30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30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우리는 생각 했다</a:t>
            </a:r>
            <a:r>
              <a:rPr lang="en-US" altLang="ko-KR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최근 </a:t>
            </a:r>
            <a:r>
              <a:rPr lang="ko-KR" altLang="en-US" sz="30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중국관련 규제</a:t>
            </a:r>
            <a:r>
              <a:rPr lang="ko-KR" altLang="en-US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를 바탕으로 부정적인 </a:t>
            </a:r>
            <a:r>
              <a:rPr lang="ko-KR" altLang="en-US" sz="30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이슈</a:t>
            </a:r>
            <a:r>
              <a:rPr lang="ko-KR" altLang="en-US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가 많으니</a:t>
            </a:r>
            <a:endParaRPr lang="en-US" altLang="ko-KR" sz="30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그에 </a:t>
            </a:r>
            <a:r>
              <a:rPr lang="ko-KR" altLang="en-US" sz="30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관련된 텍스트</a:t>
            </a:r>
            <a:r>
              <a:rPr lang="ko-KR" altLang="en-US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들이 주가 되겠지</a:t>
            </a:r>
            <a:r>
              <a:rPr lang="en-US" altLang="ko-KR" sz="3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30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" panose="020B0600000101010101" pitchFamily="34" charset="-127"/>
                <a:ea typeface="위메프OTF" panose="020B0600000101010101" pitchFamily="34" charset="-127"/>
              </a:rPr>
              <a:t>&gt;&gt;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" panose="020B0600000101010101" pitchFamily="34" charset="-127"/>
                <a:ea typeface="위메프OTF" panose="020B0600000101010101" pitchFamily="34" charset="-127"/>
              </a:rPr>
              <a:t>야생의 유저는 스킬을 사용 했다</a:t>
            </a: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" panose="020B0600000101010101" pitchFamily="34" charset="-127"/>
                <a:ea typeface="위메프OTF" panose="020B0600000101010101" pitchFamily="34" charset="-127"/>
              </a:rPr>
              <a:t>!!!&lt;&lt;</a:t>
            </a:r>
          </a:p>
        </p:txBody>
      </p:sp>
    </p:spTree>
    <p:extLst>
      <p:ext uri="{BB962C8B-B14F-4D97-AF65-F5344CB8AC3E}">
        <p14:creationId xmlns:p14="http://schemas.microsoft.com/office/powerpoint/2010/main" val="178708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742949" y="-171450"/>
            <a:ext cx="5057773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LV.50~79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&gt;&gt;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긴급점검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&lt;&lt; 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레벨업은 쉽지 않았다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36E9986-61B7-43D7-BC31-BEEE98B4F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20" b="16921"/>
          <a:stretch/>
        </p:blipFill>
        <p:spPr>
          <a:xfrm>
            <a:off x="3181616" y="812642"/>
            <a:ext cx="5953757" cy="30150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943EE4-A799-4B2A-B2A9-D9915CA60E14}"/>
              </a:ext>
            </a:extLst>
          </p:cNvPr>
          <p:cNvSpPr txBox="1"/>
          <p:nvPr/>
        </p:nvSpPr>
        <p:spPr>
          <a:xfrm>
            <a:off x="4813538" y="4051665"/>
            <a:ext cx="560717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음</a:t>
            </a:r>
            <a:r>
              <a:rPr lang="en-US" altLang="ko-KR" sz="1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… </a:t>
            </a:r>
            <a:r>
              <a:rPr lang="ko-KR" altLang="en-US" sz="1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생각보다 쉽지 않았다</a:t>
            </a:r>
            <a:r>
              <a:rPr lang="en-US" altLang="ko-KR" sz="1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  <a:endParaRPr lang="ko-KR" altLang="en-US" sz="19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1E235-D2F3-4BF6-B62A-2C90486519B0}"/>
              </a:ext>
            </a:extLst>
          </p:cNvPr>
          <p:cNvSpPr txBox="1"/>
          <p:nvPr/>
        </p:nvSpPr>
        <p:spPr>
          <a:xfrm>
            <a:off x="3359223" y="4660363"/>
            <a:ext cx="56071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막상 해보니 상상한 것과 너무 달랐다</a:t>
            </a:r>
            <a:r>
              <a:rPr lang="en-US" altLang="ko-KR" sz="2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!</a:t>
            </a:r>
          </a:p>
          <a:p>
            <a:pPr algn="ctr"/>
            <a:r>
              <a:rPr lang="ko-KR" altLang="en-US" sz="2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우리는 부정적인 단어로 가득 찰 줄 알았는데</a:t>
            </a:r>
            <a:r>
              <a:rPr lang="en-US" altLang="ko-KR" sz="2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, </a:t>
            </a:r>
          </a:p>
          <a:p>
            <a:pPr algn="ctr"/>
            <a:r>
              <a:rPr lang="ko-KR" altLang="en-US" sz="2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수집 데이터가 적어서 그런지 </a:t>
            </a:r>
            <a:endParaRPr lang="en-US" altLang="ko-KR" sz="2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/>
            <a:r>
              <a:rPr lang="ko-KR" altLang="en-US" sz="2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평이한 결과물이 나온 것 이다</a:t>
            </a:r>
            <a:r>
              <a:rPr lang="en-US" altLang="ko-KR" sz="2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  <a:endParaRPr lang="ko-KR" altLang="en-US" sz="2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966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742949" y="-171450"/>
            <a:ext cx="5057773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LV.50~79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&gt;&gt;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긴급점검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&lt;&lt; 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레벨업은 쉽지 않았다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94E3D8-98A1-4AB7-B884-1664C8CE71E1}"/>
              </a:ext>
            </a:extLst>
          </p:cNvPr>
          <p:cNvSpPr txBox="1"/>
          <p:nvPr/>
        </p:nvSpPr>
        <p:spPr>
          <a:xfrm>
            <a:off x="1602744" y="5734344"/>
            <a:ext cx="330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1~7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월 해외뉴스 헤드라인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1FDD90-DFCC-43E4-9A81-27BACE0AAAD0}"/>
              </a:ext>
            </a:extLst>
          </p:cNvPr>
          <p:cNvSpPr txBox="1"/>
          <p:nvPr/>
        </p:nvSpPr>
        <p:spPr>
          <a:xfrm>
            <a:off x="7206741" y="5734344"/>
            <a:ext cx="330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8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월 해외뉴스 헤드라인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899639-D289-425D-A8C3-1BADEAA8A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23" y="1792726"/>
            <a:ext cx="5775850" cy="295916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543D67B-23F7-4B2F-B012-4526022AF8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9" b="18914"/>
          <a:stretch/>
        </p:blipFill>
        <p:spPr>
          <a:xfrm>
            <a:off x="6144265" y="1792734"/>
            <a:ext cx="5775833" cy="295915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77102D-0C70-4A0D-A18C-B07794191F1C}"/>
              </a:ext>
            </a:extLst>
          </p:cNvPr>
          <p:cNvCxnSpPr/>
          <p:nvPr/>
        </p:nvCxnSpPr>
        <p:spPr>
          <a:xfrm>
            <a:off x="4876170" y="5899838"/>
            <a:ext cx="262944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9B4B05-186F-41E7-8245-8FB64E1DFD72}"/>
              </a:ext>
            </a:extLst>
          </p:cNvPr>
          <p:cNvSpPr/>
          <p:nvPr/>
        </p:nvSpPr>
        <p:spPr>
          <a:xfrm>
            <a:off x="1854125" y="3528203"/>
            <a:ext cx="690668" cy="291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AD92F1-C129-4644-B012-7B1228E71247}"/>
              </a:ext>
            </a:extLst>
          </p:cNvPr>
          <p:cNvSpPr/>
          <p:nvPr/>
        </p:nvSpPr>
        <p:spPr>
          <a:xfrm>
            <a:off x="3011857" y="3673823"/>
            <a:ext cx="1201438" cy="742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5715D5-28DB-4ADD-826E-3914FD224DD5}"/>
              </a:ext>
            </a:extLst>
          </p:cNvPr>
          <p:cNvSpPr/>
          <p:nvPr/>
        </p:nvSpPr>
        <p:spPr>
          <a:xfrm>
            <a:off x="8257980" y="3644039"/>
            <a:ext cx="2252678" cy="742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671F18-310B-4315-B5D5-53D156E708D9}"/>
              </a:ext>
            </a:extLst>
          </p:cNvPr>
          <p:cNvSpPr/>
          <p:nvPr/>
        </p:nvSpPr>
        <p:spPr>
          <a:xfrm>
            <a:off x="7090540" y="2709511"/>
            <a:ext cx="1018292" cy="404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9702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742949" y="-171450"/>
            <a:ext cx="5057773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LV.50~79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&gt;&gt;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긴급점검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&lt;&lt; 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레벨업은 쉽지 않았다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E5EB3-AC5D-476D-BA4E-C95939E1414D}"/>
              </a:ext>
            </a:extLst>
          </p:cNvPr>
          <p:cNvSpPr txBox="1"/>
          <p:nvPr/>
        </p:nvSpPr>
        <p:spPr>
          <a:xfrm>
            <a:off x="1658683" y="1767006"/>
            <a:ext cx="912630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우리가 공략 해야 할 최종 보스는 패턴이 너무 어려웠다</a:t>
            </a:r>
            <a:r>
              <a:rPr lang="en-US" altLang="ko-KR" sz="32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&gt;&gt;</a:t>
            </a:r>
            <a:r>
              <a:rPr lang="ko-KR" altLang="en-US" sz="32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난이도  </a:t>
            </a:r>
            <a:r>
              <a:rPr lang="ko-KR" altLang="en-US" sz="32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/>
              </a:rPr>
              <a:t>★★★★★</a:t>
            </a:r>
            <a:r>
              <a:rPr lang="en-US" altLang="ko-KR" sz="32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&lt;&lt;</a:t>
            </a:r>
          </a:p>
          <a:p>
            <a:pPr algn="ctr">
              <a:lnSpc>
                <a:spcPct val="150000"/>
              </a:lnSpc>
            </a:pPr>
            <a:r>
              <a:rPr lang="ko-KR" altLang="en-US" sz="3200" b="0" i="0" dirty="0">
                <a:solidFill>
                  <a:srgbClr val="383838"/>
                </a:solidFill>
                <a:effectLst/>
                <a:latin typeface="위메프OTF" panose="020B0600000101010101" pitchFamily="34" charset="-127"/>
                <a:ea typeface="위메프OTF" panose="020B0600000101010101" pitchFamily="34" charset="-127"/>
              </a:rPr>
              <a:t>심지어 선행 패턴을 연구해야 하는 상황</a:t>
            </a:r>
            <a:r>
              <a:rPr lang="en-US" altLang="ko-KR" sz="3200" b="0" i="0" dirty="0">
                <a:solidFill>
                  <a:srgbClr val="383838"/>
                </a:solidFill>
                <a:effectLst/>
                <a:latin typeface="위메프OTF" panose="020B0600000101010101" pitchFamily="34" charset="-127"/>
                <a:ea typeface="위메프OTF" panose="020B0600000101010101" pitchFamily="34" charset="-127"/>
              </a:rPr>
              <a:t>..!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rgbClr val="383838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레벨 정체구간 이기도 한 우리는 패턴 분석을 시작했다</a:t>
            </a:r>
            <a:r>
              <a:rPr lang="en-US" altLang="ko-KR" sz="3200" dirty="0">
                <a:solidFill>
                  <a:srgbClr val="383838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  <a:endParaRPr lang="en-US" altLang="ko-KR" sz="3200" b="0" i="0" dirty="0">
              <a:solidFill>
                <a:srgbClr val="383838"/>
              </a:solidFill>
              <a:effectLst/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/>
            <a:endParaRPr lang="ko-KR" altLang="en-US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639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76DC0996-0BE4-456A-836D-97BA16023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5" y="965921"/>
            <a:ext cx="6462496" cy="4378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742949" y="-171450"/>
            <a:ext cx="5057773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LV.50~79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&gt;&gt;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긴급점검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&lt;&lt; 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레벨업은 쉽지 않았다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FCB8D1-C452-4B1F-A064-7CF52A90BB2B}"/>
              </a:ext>
            </a:extLst>
          </p:cNvPr>
          <p:cNvSpPr txBox="1"/>
          <p:nvPr/>
        </p:nvSpPr>
        <p:spPr>
          <a:xfrm>
            <a:off x="-62146" y="5430414"/>
            <a:ext cx="5880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83838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첫 페이지에는 </a:t>
            </a:r>
            <a:r>
              <a:rPr lang="en-US" altLang="ko-KR" dirty="0">
                <a:solidFill>
                  <a:srgbClr val="383838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URL</a:t>
            </a:r>
            <a:r>
              <a:rPr lang="ko-KR" altLang="en-US" dirty="0">
                <a:solidFill>
                  <a:srgbClr val="383838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과 게임 제목</a:t>
            </a:r>
            <a:r>
              <a:rPr lang="en-US" altLang="ko-KR" dirty="0">
                <a:solidFill>
                  <a:srgbClr val="383838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, </a:t>
            </a:r>
            <a:r>
              <a:rPr lang="ko-KR" altLang="en-US" dirty="0">
                <a:solidFill>
                  <a:srgbClr val="383838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출시 년도</a:t>
            </a:r>
            <a:endParaRPr lang="en-US" altLang="ko-KR" dirty="0">
              <a:solidFill>
                <a:srgbClr val="383838"/>
              </a:solidFill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pPr algn="ctr"/>
            <a:r>
              <a:rPr lang="ko-KR" altLang="en-US" i="0" dirty="0">
                <a:solidFill>
                  <a:srgbClr val="383838"/>
                </a:solidFill>
                <a:effectLst/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스코어 데이터가 들어있고</a:t>
            </a:r>
            <a:r>
              <a:rPr lang="en-US" altLang="ko-KR" i="0" dirty="0">
                <a:solidFill>
                  <a:srgbClr val="383838"/>
                </a:solidFill>
                <a:effectLst/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,</a:t>
            </a:r>
          </a:p>
          <a:p>
            <a:pPr algn="ctr"/>
            <a:endParaRPr lang="ko-KR" altLang="en-US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F3DAE-6E25-4A85-B80F-9584CCC37714}"/>
              </a:ext>
            </a:extLst>
          </p:cNvPr>
          <p:cNvSpPr txBox="1"/>
          <p:nvPr/>
        </p:nvSpPr>
        <p:spPr>
          <a:xfrm>
            <a:off x="5517858" y="5509162"/>
            <a:ext cx="5880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83838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두번째 페이지에는 </a:t>
            </a:r>
            <a:r>
              <a:rPr lang="en-US" altLang="ko-KR" dirty="0">
                <a:solidFill>
                  <a:srgbClr val="383838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GENRE </a:t>
            </a:r>
            <a:r>
              <a:rPr lang="ko-KR" altLang="en-US" dirty="0">
                <a:solidFill>
                  <a:srgbClr val="383838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데이터가 들어있다</a:t>
            </a:r>
            <a:r>
              <a:rPr lang="en-US" altLang="ko-KR" dirty="0">
                <a:solidFill>
                  <a:srgbClr val="383838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.</a:t>
            </a:r>
            <a:endParaRPr lang="en-US" altLang="ko-KR" b="0" i="0" dirty="0">
              <a:solidFill>
                <a:srgbClr val="383838"/>
              </a:solidFill>
              <a:effectLst/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pPr algn="ctr"/>
            <a:endParaRPr lang="ko-KR" altLang="en-US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D0589E-14DE-42FF-92CE-587F47A37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56" y="965921"/>
            <a:ext cx="4048326" cy="43505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8ECE227-1EAE-4E7D-8F2E-5AACF014CAB5}"/>
              </a:ext>
            </a:extLst>
          </p:cNvPr>
          <p:cNvSpPr/>
          <p:nvPr/>
        </p:nvSpPr>
        <p:spPr>
          <a:xfrm>
            <a:off x="935851" y="2575249"/>
            <a:ext cx="2208565" cy="40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00A75A-629C-4EC8-8976-56C82D8B06CC}"/>
              </a:ext>
            </a:extLst>
          </p:cNvPr>
          <p:cNvSpPr/>
          <p:nvPr/>
        </p:nvSpPr>
        <p:spPr>
          <a:xfrm>
            <a:off x="780340" y="919266"/>
            <a:ext cx="2208565" cy="219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484686-F3EC-4E87-9F15-2069CB6447F3}"/>
              </a:ext>
            </a:extLst>
          </p:cNvPr>
          <p:cNvSpPr/>
          <p:nvPr/>
        </p:nvSpPr>
        <p:spPr>
          <a:xfrm>
            <a:off x="6944964" y="4305300"/>
            <a:ext cx="1513236" cy="290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6C8828-A285-41EA-BC77-CDDBEEF977DE}"/>
              </a:ext>
            </a:extLst>
          </p:cNvPr>
          <p:cNvSpPr/>
          <p:nvPr/>
        </p:nvSpPr>
        <p:spPr>
          <a:xfrm>
            <a:off x="5659088" y="926528"/>
            <a:ext cx="2151411" cy="290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D173FC-5E44-4F7C-B4BA-EB59327C2B0C}"/>
              </a:ext>
            </a:extLst>
          </p:cNvPr>
          <p:cNvSpPr txBox="1"/>
          <p:nvPr/>
        </p:nvSpPr>
        <p:spPr>
          <a:xfrm>
            <a:off x="4571927" y="2594299"/>
            <a:ext cx="11157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9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&gt;&gt;</a:t>
            </a:r>
            <a:endParaRPr lang="ko-KR" altLang="en-US" sz="5900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9162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742949" y="-171450"/>
            <a:ext cx="5057773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LV.50~79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&gt;&gt;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긴급점검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&lt;&lt; 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레벨업은 쉽지 않았다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4A0C732-BFF3-4D50-8D20-3E49BD8D9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99" y="1236628"/>
            <a:ext cx="6546676" cy="368975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A6A4BA3-AF57-41B5-8625-1DAF6A3850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8" r="25756"/>
          <a:stretch/>
        </p:blipFill>
        <p:spPr>
          <a:xfrm>
            <a:off x="6925252" y="1134174"/>
            <a:ext cx="4981303" cy="3810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8D43EF-7DA2-43B8-A0B9-E328A718238A}"/>
              </a:ext>
            </a:extLst>
          </p:cNvPr>
          <p:cNvSpPr txBox="1"/>
          <p:nvPr/>
        </p:nvSpPr>
        <p:spPr>
          <a:xfrm>
            <a:off x="2481943" y="5429382"/>
            <a:ext cx="76445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일반적인 크롤링으로는 할 수 없었다</a:t>
            </a:r>
            <a:r>
              <a:rPr lang="en-US" altLang="ko-KR" sz="3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..!</a:t>
            </a:r>
          </a:p>
          <a:p>
            <a:pPr algn="ctr"/>
            <a:r>
              <a:rPr lang="ko-KR" altLang="en-US" sz="31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스킬 응용</a:t>
            </a:r>
            <a:r>
              <a:rPr lang="ko-KR" altLang="en-US" sz="3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이 필요한 상황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AC51B9-E6FA-43E1-B641-5058ED13B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24" y="1126853"/>
            <a:ext cx="11458625" cy="39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8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15B0CDB-5EE7-433A-84F4-5979BE869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90" y="1287726"/>
            <a:ext cx="6174714" cy="37306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193EE24-5840-4CDD-866A-68FB0E4F9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383" y="1245670"/>
            <a:ext cx="2020223" cy="37260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88AB3DE-D12E-43EB-8F3B-7593DF60BE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2"/>
          <a:stretch/>
        </p:blipFill>
        <p:spPr>
          <a:xfrm>
            <a:off x="134896" y="1904898"/>
            <a:ext cx="3507093" cy="2516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742949" y="-171450"/>
            <a:ext cx="5057773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LV.50~79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&gt;&gt;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긴급점검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&lt;&lt; 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레벨업은 쉽지 않았다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9ED8AD-58C5-4C23-A2FE-417FD6085459}"/>
              </a:ext>
            </a:extLst>
          </p:cNvPr>
          <p:cNvSpPr txBox="1"/>
          <p:nvPr/>
        </p:nvSpPr>
        <p:spPr>
          <a:xfrm>
            <a:off x="3084121" y="2533474"/>
            <a:ext cx="11157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9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&gt;&gt;</a:t>
            </a:r>
            <a:endParaRPr lang="ko-KR" altLang="en-US" sz="5900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15A959-1C97-4C00-924F-4C3D2CC7562B}"/>
              </a:ext>
            </a:extLst>
          </p:cNvPr>
          <p:cNvSpPr txBox="1"/>
          <p:nvPr/>
        </p:nvSpPr>
        <p:spPr>
          <a:xfrm>
            <a:off x="5211739" y="2516696"/>
            <a:ext cx="11157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9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&gt;&gt;</a:t>
            </a:r>
            <a:endParaRPr lang="ko-KR" altLang="en-US" sz="5900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6E0F8-64F2-44D1-B67E-364752AC06B0}"/>
              </a:ext>
            </a:extLst>
          </p:cNvPr>
          <p:cNvSpPr txBox="1"/>
          <p:nvPr/>
        </p:nvSpPr>
        <p:spPr>
          <a:xfrm>
            <a:off x="2213793" y="5522223"/>
            <a:ext cx="790242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1. </a:t>
            </a:r>
            <a:r>
              <a:rPr lang="ko-KR" altLang="en-US" sz="3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보스 </a:t>
            </a:r>
            <a:r>
              <a:rPr lang="en-US" altLang="ko-KR" sz="3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HP </a:t>
            </a:r>
            <a:r>
              <a:rPr lang="en-US" altLang="ko-KR" sz="39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90% </a:t>
            </a:r>
            <a:r>
              <a:rPr lang="ko-KR" altLang="en-US" sz="39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이상</a:t>
            </a:r>
            <a:r>
              <a:rPr lang="ko-KR" altLang="en-US" sz="3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패턴 </a:t>
            </a:r>
            <a:r>
              <a:rPr lang="en-US" altLang="ko-KR" sz="3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: </a:t>
            </a:r>
            <a:r>
              <a:rPr lang="ko-KR" altLang="en-US" sz="3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장</a:t>
            </a:r>
            <a:r>
              <a:rPr lang="en-US" altLang="ko-KR" sz="3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  <a:r>
              <a:rPr lang="ko-KR" altLang="en-US" sz="3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르</a:t>
            </a:r>
            <a:r>
              <a:rPr lang="en-US" altLang="ko-KR" sz="3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  <a:r>
              <a:rPr lang="ko-KR" altLang="en-US" sz="3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추</a:t>
            </a:r>
            <a:r>
              <a:rPr lang="en-US" altLang="ko-KR" sz="3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  <a:r>
              <a:rPr lang="ko-KR" altLang="en-US" sz="3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0AA107-521A-4D74-A349-913F61CAA7AC}"/>
              </a:ext>
            </a:extLst>
          </p:cNvPr>
          <p:cNvSpPr/>
          <p:nvPr/>
        </p:nvSpPr>
        <p:spPr>
          <a:xfrm>
            <a:off x="544164" y="1977902"/>
            <a:ext cx="348466" cy="476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294460-4059-4307-B90D-2157B7DE8EF2}"/>
              </a:ext>
            </a:extLst>
          </p:cNvPr>
          <p:cNvSpPr/>
          <p:nvPr/>
        </p:nvSpPr>
        <p:spPr>
          <a:xfrm>
            <a:off x="2668556" y="4162324"/>
            <a:ext cx="434228" cy="258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08C8D0-707C-4B8B-ABC9-A3462BFC1023}"/>
              </a:ext>
            </a:extLst>
          </p:cNvPr>
          <p:cNvSpPr/>
          <p:nvPr/>
        </p:nvSpPr>
        <p:spPr>
          <a:xfrm>
            <a:off x="4199857" y="1287726"/>
            <a:ext cx="764029" cy="1228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3D55044-E985-41EF-B61E-1865858C0D54}"/>
              </a:ext>
            </a:extLst>
          </p:cNvPr>
          <p:cNvSpPr/>
          <p:nvPr/>
        </p:nvSpPr>
        <p:spPr>
          <a:xfrm>
            <a:off x="4218519" y="3705289"/>
            <a:ext cx="764029" cy="1228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BEFC12-2CB4-47C5-B90E-C1F45E9A4E4F}"/>
              </a:ext>
            </a:extLst>
          </p:cNvPr>
          <p:cNvSpPr txBox="1"/>
          <p:nvPr/>
        </p:nvSpPr>
        <p:spPr>
          <a:xfrm>
            <a:off x="4982548" y="1667566"/>
            <a:ext cx="128976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dirty="0">
                <a:solidFill>
                  <a:srgbClr val="FF0000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X</a:t>
            </a:r>
            <a:endParaRPr lang="ko-KR" altLang="en-US" sz="2900" dirty="0">
              <a:solidFill>
                <a:srgbClr val="FF0000"/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C6D3CF-5CD5-4122-941C-BBEA12DDD048}"/>
              </a:ext>
            </a:extLst>
          </p:cNvPr>
          <p:cNvSpPr txBox="1"/>
          <p:nvPr/>
        </p:nvSpPr>
        <p:spPr>
          <a:xfrm>
            <a:off x="5016433" y="4067462"/>
            <a:ext cx="128976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dirty="0">
                <a:solidFill>
                  <a:srgbClr val="FF0000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X</a:t>
            </a:r>
            <a:endParaRPr lang="ko-KR" altLang="en-US" sz="2900" dirty="0">
              <a:solidFill>
                <a:srgbClr val="FF0000"/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4469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01AC72-63E4-4D85-B8B6-5DFD7991FFF1}"/>
              </a:ext>
            </a:extLst>
          </p:cNvPr>
          <p:cNvSpPr txBox="1"/>
          <p:nvPr/>
        </p:nvSpPr>
        <p:spPr>
          <a:xfrm>
            <a:off x="-676274" y="-104775"/>
            <a:ext cx="5057773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TEAM. 6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&gt;&gt;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던전에 입장 할 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5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명의 유저들이 모였다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!</a:t>
            </a:r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08537-428B-4E6C-9825-9214DEF8FF7C}"/>
              </a:ext>
            </a:extLst>
          </p:cNvPr>
          <p:cNvSpPr txBox="1"/>
          <p:nvPr/>
        </p:nvSpPr>
        <p:spPr>
          <a:xfrm>
            <a:off x="1219200" y="1962150"/>
            <a:ext cx="10029825" cy="234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“</a:t>
            </a:r>
            <a:r>
              <a:rPr lang="ko-KR" altLang="en-US" sz="5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랜덤 매칭으로 만난 파티가</a:t>
            </a:r>
            <a:endParaRPr lang="en-US" altLang="ko-KR" sz="5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이렇게 황금 밸런스일수 있나요</a:t>
            </a:r>
            <a:r>
              <a:rPr lang="en-US" altLang="ko-KR" sz="5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2083174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A6FC7068-E77C-4E93-868B-10FD67526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383" y="1245670"/>
            <a:ext cx="2020223" cy="37260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88AB3DE-D12E-43EB-8F3B-7593DF60B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2"/>
          <a:stretch/>
        </p:blipFill>
        <p:spPr>
          <a:xfrm>
            <a:off x="134896" y="1904898"/>
            <a:ext cx="3507093" cy="251634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97F27B6-155C-43A0-8F5C-62FFAFDAC5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9"/>
          <a:stretch/>
        </p:blipFill>
        <p:spPr>
          <a:xfrm>
            <a:off x="5913079" y="1289316"/>
            <a:ext cx="5386291" cy="3625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742949" y="-171450"/>
            <a:ext cx="5057773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LV.50~79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&gt;&gt;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긴급점검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&lt;&lt; 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레벨업은 쉽지 않았다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9ED8AD-58C5-4C23-A2FE-417FD6085459}"/>
              </a:ext>
            </a:extLst>
          </p:cNvPr>
          <p:cNvSpPr txBox="1"/>
          <p:nvPr/>
        </p:nvSpPr>
        <p:spPr>
          <a:xfrm>
            <a:off x="3084121" y="2533474"/>
            <a:ext cx="11157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9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&gt;&gt;</a:t>
            </a:r>
            <a:endParaRPr lang="ko-KR" altLang="en-US" sz="5900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15A959-1C97-4C00-924F-4C3D2CC7562B}"/>
              </a:ext>
            </a:extLst>
          </p:cNvPr>
          <p:cNvSpPr txBox="1"/>
          <p:nvPr/>
        </p:nvSpPr>
        <p:spPr>
          <a:xfrm>
            <a:off x="5211739" y="2516696"/>
            <a:ext cx="11157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9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&gt;&gt;</a:t>
            </a:r>
            <a:endParaRPr lang="ko-KR" altLang="en-US" sz="5900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6E0F8-64F2-44D1-B67E-364752AC06B0}"/>
              </a:ext>
            </a:extLst>
          </p:cNvPr>
          <p:cNvSpPr txBox="1"/>
          <p:nvPr/>
        </p:nvSpPr>
        <p:spPr>
          <a:xfrm>
            <a:off x="2213793" y="5522223"/>
            <a:ext cx="790242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1. </a:t>
            </a:r>
            <a:r>
              <a:rPr lang="ko-KR" altLang="en-US" sz="3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보스 </a:t>
            </a:r>
            <a:r>
              <a:rPr lang="en-US" altLang="ko-KR" sz="3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HP </a:t>
            </a:r>
            <a:r>
              <a:rPr lang="en-US" altLang="ko-KR" sz="39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90% </a:t>
            </a:r>
            <a:r>
              <a:rPr lang="ko-KR" altLang="en-US" sz="39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이상</a:t>
            </a:r>
            <a:r>
              <a:rPr lang="ko-KR" altLang="en-US" sz="3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패턴 </a:t>
            </a:r>
            <a:r>
              <a:rPr lang="en-US" altLang="ko-KR" sz="3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: </a:t>
            </a:r>
            <a:r>
              <a:rPr lang="ko-KR" altLang="en-US" sz="3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장</a:t>
            </a:r>
            <a:r>
              <a:rPr lang="en-US" altLang="ko-KR" sz="3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  <a:r>
              <a:rPr lang="ko-KR" altLang="en-US" sz="3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르</a:t>
            </a:r>
            <a:r>
              <a:rPr lang="en-US" altLang="ko-KR" sz="3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  <a:r>
              <a:rPr lang="ko-KR" altLang="en-US" sz="3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추</a:t>
            </a:r>
            <a:r>
              <a:rPr lang="en-US" altLang="ko-KR" sz="3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  <a:r>
              <a:rPr lang="ko-KR" altLang="en-US" sz="3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0AA107-521A-4D74-A349-913F61CAA7AC}"/>
              </a:ext>
            </a:extLst>
          </p:cNvPr>
          <p:cNvSpPr/>
          <p:nvPr/>
        </p:nvSpPr>
        <p:spPr>
          <a:xfrm>
            <a:off x="544164" y="1977902"/>
            <a:ext cx="348466" cy="476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294460-4059-4307-B90D-2157B7DE8EF2}"/>
              </a:ext>
            </a:extLst>
          </p:cNvPr>
          <p:cNvSpPr/>
          <p:nvPr/>
        </p:nvSpPr>
        <p:spPr>
          <a:xfrm>
            <a:off x="2668556" y="4162324"/>
            <a:ext cx="434228" cy="258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ADA7F1-884F-46EF-960A-CA03FC18C84C}"/>
              </a:ext>
            </a:extLst>
          </p:cNvPr>
          <p:cNvSpPr/>
          <p:nvPr/>
        </p:nvSpPr>
        <p:spPr>
          <a:xfrm>
            <a:off x="4199857" y="1287726"/>
            <a:ext cx="764029" cy="1228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23B67C-396E-480E-98FB-409DA76F0F7D}"/>
              </a:ext>
            </a:extLst>
          </p:cNvPr>
          <p:cNvSpPr/>
          <p:nvPr/>
        </p:nvSpPr>
        <p:spPr>
          <a:xfrm>
            <a:off x="4218519" y="3705289"/>
            <a:ext cx="764029" cy="1228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12D11F-F167-42DC-BC6C-28E11F828375}"/>
              </a:ext>
            </a:extLst>
          </p:cNvPr>
          <p:cNvSpPr txBox="1"/>
          <p:nvPr/>
        </p:nvSpPr>
        <p:spPr>
          <a:xfrm>
            <a:off x="4982548" y="1667566"/>
            <a:ext cx="128976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dirty="0">
                <a:solidFill>
                  <a:srgbClr val="FF0000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X</a:t>
            </a:r>
            <a:endParaRPr lang="ko-KR" altLang="en-US" sz="2900" dirty="0">
              <a:solidFill>
                <a:srgbClr val="FF0000"/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1A1FF3-578B-4A2E-A2D9-F698D841DB1E}"/>
              </a:ext>
            </a:extLst>
          </p:cNvPr>
          <p:cNvSpPr txBox="1"/>
          <p:nvPr/>
        </p:nvSpPr>
        <p:spPr>
          <a:xfrm>
            <a:off x="5016433" y="4067462"/>
            <a:ext cx="128976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dirty="0">
                <a:solidFill>
                  <a:srgbClr val="FF0000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X</a:t>
            </a:r>
            <a:endParaRPr lang="ko-KR" altLang="en-US" sz="2900" dirty="0">
              <a:solidFill>
                <a:srgbClr val="FF0000"/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8914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742949" y="-171450"/>
            <a:ext cx="5057773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LV.50~79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&gt;&gt;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긴급점검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&lt;&lt; 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레벨업은 쉽지 않았다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AFCAAA-4299-41E7-8277-1990FA95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45"/>
          <a:stretch/>
        </p:blipFill>
        <p:spPr>
          <a:xfrm>
            <a:off x="1619156" y="1388673"/>
            <a:ext cx="3759786" cy="3571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0638C3-80E8-4E63-9B4A-1F5503B29AD4}"/>
              </a:ext>
            </a:extLst>
          </p:cNvPr>
          <p:cNvSpPr txBox="1"/>
          <p:nvPr/>
        </p:nvSpPr>
        <p:spPr>
          <a:xfrm>
            <a:off x="5697323" y="2645968"/>
            <a:ext cx="11157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9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&gt;&gt;</a:t>
            </a:r>
            <a:endParaRPr lang="ko-KR" altLang="en-US" sz="5900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D6980-9261-428C-9EA5-43ADF311B6BD}"/>
              </a:ext>
            </a:extLst>
          </p:cNvPr>
          <p:cNvSpPr txBox="1"/>
          <p:nvPr/>
        </p:nvSpPr>
        <p:spPr>
          <a:xfrm>
            <a:off x="1317214" y="5480922"/>
            <a:ext cx="12527646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2. HP </a:t>
            </a:r>
            <a:r>
              <a:rPr lang="en-US" altLang="ko-KR" sz="31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90% </a:t>
            </a:r>
            <a:r>
              <a:rPr lang="ko-KR" altLang="en-US" sz="31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이하 </a:t>
            </a:r>
            <a:r>
              <a:rPr lang="ko-KR" altLang="en-US" sz="3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스턴 패턴 </a:t>
            </a:r>
            <a:r>
              <a:rPr lang="en-US" altLang="ko-KR" sz="3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: </a:t>
            </a:r>
            <a:r>
              <a:rPr lang="ko-KR" altLang="en-US" sz="3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장르 수 최대값 </a:t>
            </a:r>
            <a:r>
              <a:rPr lang="en-US" altLang="ko-KR" sz="3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/ </a:t>
            </a:r>
            <a:r>
              <a:rPr lang="ko-KR" altLang="en-US" sz="3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장르 분리화 패턴</a:t>
            </a: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21936A7-5AA2-4D3E-B2F7-5BD7760A1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059" y="1388673"/>
            <a:ext cx="3914466" cy="351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18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742949" y="-171450"/>
            <a:ext cx="5057773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LV.50~79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&gt;&gt;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긴급점검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&lt;&lt; 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레벨업은 쉽지 않았다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EA26E5-5915-4B8D-AD0F-B5CDF0F652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2" r="1004"/>
          <a:stretch/>
        </p:blipFill>
        <p:spPr>
          <a:xfrm>
            <a:off x="170806" y="3453500"/>
            <a:ext cx="6323716" cy="3219101"/>
          </a:xfrm>
          <a:prstGeom prst="rect">
            <a:avLst/>
          </a:prstGeom>
        </p:spPr>
      </p:pic>
      <p:pic>
        <p:nvPicPr>
          <p:cNvPr id="8" name="그림 7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C5EFFC7A-9F23-495E-BC01-51DD5C609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944" y="3543367"/>
            <a:ext cx="3928650" cy="29697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DFA0A0-47BD-4D2A-A3EA-ADE31B277BC6}"/>
              </a:ext>
            </a:extLst>
          </p:cNvPr>
          <p:cNvSpPr txBox="1"/>
          <p:nvPr/>
        </p:nvSpPr>
        <p:spPr>
          <a:xfrm>
            <a:off x="5515905" y="1390005"/>
            <a:ext cx="11157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9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&gt;&gt;</a:t>
            </a:r>
            <a:endParaRPr lang="ko-KR" altLang="en-US" sz="5900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3F567-20E0-453A-981C-ED6E164F0514}"/>
              </a:ext>
            </a:extLst>
          </p:cNvPr>
          <p:cNvSpPr txBox="1"/>
          <p:nvPr/>
        </p:nvSpPr>
        <p:spPr>
          <a:xfrm rot="8208609">
            <a:off x="5470131" y="2953363"/>
            <a:ext cx="11157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9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&gt;&gt;</a:t>
            </a:r>
            <a:endParaRPr lang="ko-KR" altLang="en-US" sz="5900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A730F6-B2F3-40D4-94DE-84A1EEF038DB}"/>
              </a:ext>
            </a:extLst>
          </p:cNvPr>
          <p:cNvSpPr txBox="1"/>
          <p:nvPr/>
        </p:nvSpPr>
        <p:spPr>
          <a:xfrm>
            <a:off x="6728737" y="4538411"/>
            <a:ext cx="11157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9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&gt;&gt;</a:t>
            </a:r>
            <a:endParaRPr lang="ko-KR" altLang="en-US" sz="5900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4C641C14-A11F-46FC-9C97-CE27DCC983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/>
          <a:stretch/>
        </p:blipFill>
        <p:spPr>
          <a:xfrm>
            <a:off x="6360962" y="739423"/>
            <a:ext cx="5524230" cy="23014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8F4D17-F817-4695-A75E-765FDF7803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 t="3506" r="4016"/>
          <a:stretch/>
        </p:blipFill>
        <p:spPr>
          <a:xfrm>
            <a:off x="172888" y="375201"/>
            <a:ext cx="5197620" cy="30026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E24517-9CCA-468F-B3C1-ADA30E9405C0}"/>
              </a:ext>
            </a:extLst>
          </p:cNvPr>
          <p:cNvSpPr/>
          <p:nvPr/>
        </p:nvSpPr>
        <p:spPr>
          <a:xfrm>
            <a:off x="4382543" y="730092"/>
            <a:ext cx="941310" cy="426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726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742949" y="-171450"/>
            <a:ext cx="5057773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LV.50~79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&gt;&gt;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긴급점검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&lt;&lt; 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레벨업은 쉽지 않았다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8FCC76-1273-4486-84D5-7C59B0E87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16"/>
          <a:stretch/>
        </p:blipFill>
        <p:spPr>
          <a:xfrm>
            <a:off x="913990" y="1105761"/>
            <a:ext cx="4805323" cy="4433271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0AB859E-19B1-4B55-84EA-0254085A1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965" y="1166152"/>
            <a:ext cx="4991872" cy="4372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497563-5563-4CE8-A427-ACAD30157FAC}"/>
              </a:ext>
            </a:extLst>
          </p:cNvPr>
          <p:cNvSpPr txBox="1"/>
          <p:nvPr/>
        </p:nvSpPr>
        <p:spPr>
          <a:xfrm>
            <a:off x="5799568" y="2693978"/>
            <a:ext cx="11157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9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&gt;&gt;</a:t>
            </a:r>
            <a:endParaRPr lang="ko-KR" altLang="en-US" sz="5900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156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742949" y="-171450"/>
            <a:ext cx="5057773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LV.50~79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&gt;&gt;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긴급점검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&lt;&lt; 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레벨업은 쉽지 않았다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A0BF4E-4C7D-47E4-8F5E-5B8CA9466813}"/>
              </a:ext>
            </a:extLst>
          </p:cNvPr>
          <p:cNvSpPr txBox="1"/>
          <p:nvPr/>
        </p:nvSpPr>
        <p:spPr>
          <a:xfrm>
            <a:off x="5539564" y="2928863"/>
            <a:ext cx="11157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9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&gt;&gt;</a:t>
            </a:r>
            <a:endParaRPr lang="ko-KR" altLang="en-US" sz="5900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00252FC-59E8-432B-B406-39A2593337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" t="3600" r="2019" b="2404"/>
          <a:stretch/>
        </p:blipFill>
        <p:spPr>
          <a:xfrm>
            <a:off x="269360" y="1756254"/>
            <a:ext cx="5270204" cy="33454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6599D1-5703-4083-8004-7DC13560B844}"/>
              </a:ext>
            </a:extLst>
          </p:cNvPr>
          <p:cNvSpPr/>
          <p:nvPr/>
        </p:nvSpPr>
        <p:spPr>
          <a:xfrm>
            <a:off x="659043" y="1979294"/>
            <a:ext cx="1505660" cy="480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8CA94EF-6DAA-4268-BB3E-68814326E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883" y="2163181"/>
            <a:ext cx="5728904" cy="282368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43EF78-11FD-4826-B76A-4967BA507AE9}"/>
              </a:ext>
            </a:extLst>
          </p:cNvPr>
          <p:cNvSpPr/>
          <p:nvPr/>
        </p:nvSpPr>
        <p:spPr>
          <a:xfrm>
            <a:off x="6218541" y="2163181"/>
            <a:ext cx="488101" cy="2401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ABAEFD-997A-48F6-A0E3-561FD1340587}"/>
              </a:ext>
            </a:extLst>
          </p:cNvPr>
          <p:cNvSpPr/>
          <p:nvPr/>
        </p:nvSpPr>
        <p:spPr>
          <a:xfrm>
            <a:off x="8369239" y="4254057"/>
            <a:ext cx="634802" cy="7328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044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742949" y="-171450"/>
            <a:ext cx="5057773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LV.50~79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&gt;&gt;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긴급점검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&lt;&lt; 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레벨업은 쉽지 않았다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1F83406-08DB-4721-84F6-E69D3BC33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570" y="651269"/>
            <a:ext cx="9464860" cy="5555461"/>
          </a:xfrm>
          <a:prstGeom prst="rect">
            <a:avLst/>
          </a:prstGeom>
        </p:spPr>
      </p:pic>
      <p:pic>
        <p:nvPicPr>
          <p:cNvPr id="4" name="그림 3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DE48270F-B9AD-4266-B424-6E51BF83E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357" y="651269"/>
            <a:ext cx="7997286" cy="557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3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742949" y="-171450"/>
            <a:ext cx="5057773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LV.50~79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&gt;&gt;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긴급점검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&lt;&lt; 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레벨업은 쉽지 않았다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1F83406-08DB-4721-84F6-E69D3BC33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570" y="651269"/>
            <a:ext cx="9464860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21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742949" y="-171450"/>
            <a:ext cx="5057773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LV.50~79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&gt;&gt;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긴급점검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&lt;&lt; 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레벨업은 쉽지 않았다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pic>
        <p:nvPicPr>
          <p:cNvPr id="4" name="그림 3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D2B954C8-E55E-4379-A893-05ABD5259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69" y="1058272"/>
            <a:ext cx="10571474" cy="47414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E36570-B04F-4C75-8FAF-1762D51D3BA6}"/>
              </a:ext>
            </a:extLst>
          </p:cNvPr>
          <p:cNvSpPr/>
          <p:nvPr/>
        </p:nvSpPr>
        <p:spPr>
          <a:xfrm>
            <a:off x="3528703" y="4216656"/>
            <a:ext cx="1344855" cy="16685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9913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742949" y="-171450"/>
            <a:ext cx="5057773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LV.50~79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&gt;&gt;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긴급점검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&lt;&lt; 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레벨업은 쉽지 않았다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622DDB0-71CF-4D9A-9714-636AABC76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00" y="532589"/>
            <a:ext cx="9441998" cy="23852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D14249-7255-40F3-9485-8EA4B6012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38" y="3112351"/>
            <a:ext cx="3088579" cy="3554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4D3CA2-157C-43A9-8019-46E102DE794D}"/>
              </a:ext>
            </a:extLst>
          </p:cNvPr>
          <p:cNvSpPr txBox="1"/>
          <p:nvPr/>
        </p:nvSpPr>
        <p:spPr>
          <a:xfrm rot="5400000">
            <a:off x="5612559" y="2417719"/>
            <a:ext cx="11157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9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&gt;&gt;</a:t>
            </a:r>
            <a:endParaRPr lang="ko-KR" altLang="en-US" sz="5900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701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270E6DD-5A5F-4366-82D5-321B2C841DB4}"/>
              </a:ext>
            </a:extLst>
          </p:cNvPr>
          <p:cNvSpPr/>
          <p:nvPr/>
        </p:nvSpPr>
        <p:spPr>
          <a:xfrm rot="13428654">
            <a:off x="3984922" y="-3247758"/>
            <a:ext cx="3795380" cy="13644963"/>
          </a:xfrm>
          <a:prstGeom prst="rect">
            <a:avLst/>
          </a:prstGeom>
          <a:solidFill>
            <a:srgbClr val="8EFCE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691193" y="-171450"/>
            <a:ext cx="505777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LV.80~89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&gt;&gt;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그럼에도 우리는 던전 공략을 성공했다</a:t>
            </a:r>
            <a:r>
              <a:rPr lang="en-US" altLang="ko-KR" sz="14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1785F-4D7F-4AE5-8CA8-F0A892418040}"/>
              </a:ext>
            </a:extLst>
          </p:cNvPr>
          <p:cNvSpPr txBox="1"/>
          <p:nvPr/>
        </p:nvSpPr>
        <p:spPr>
          <a:xfrm>
            <a:off x="698740" y="2789894"/>
            <a:ext cx="110676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&gt;&gt; </a:t>
            </a:r>
            <a:r>
              <a:rPr lang="ko-KR" altLang="en-US" sz="4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던전 클리어 보상 목록</a:t>
            </a:r>
            <a:r>
              <a:rPr lang="en-US" altLang="ko-KR" sz="4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&lt;&lt;</a:t>
            </a:r>
            <a:endParaRPr lang="ko-KR" altLang="en-US" sz="4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B03B2-F5B9-499A-B754-7085424B3763}"/>
              </a:ext>
            </a:extLst>
          </p:cNvPr>
          <p:cNvSpPr txBox="1"/>
          <p:nvPr/>
        </p:nvSpPr>
        <p:spPr>
          <a:xfrm>
            <a:off x="698740" y="1870914"/>
            <a:ext cx="110676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&gt;&gt; </a:t>
            </a:r>
            <a:r>
              <a:rPr lang="ko-KR" altLang="en-US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업적 달성</a:t>
            </a:r>
            <a:r>
              <a:rPr lang="en-US" altLang="ko-KR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! [</a:t>
            </a:r>
            <a:r>
              <a:rPr lang="ko-KR" altLang="en-US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최초 던전 클리어한 자</a:t>
            </a:r>
            <a:r>
              <a:rPr lang="en-US" altLang="ko-KR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]&lt;&lt;</a:t>
            </a:r>
            <a:endParaRPr lang="ko-KR" altLang="en-US" sz="4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CECB03-0278-4FDE-8480-0F0DD509D3C0}"/>
              </a:ext>
            </a:extLst>
          </p:cNvPr>
          <p:cNvSpPr txBox="1"/>
          <p:nvPr/>
        </p:nvSpPr>
        <p:spPr>
          <a:xfrm>
            <a:off x="661357" y="3708874"/>
            <a:ext cx="110676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&gt;&gt; </a:t>
            </a:r>
            <a:r>
              <a:rPr lang="ko-KR" altLang="en-US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인벤토리를 확인해주세요</a:t>
            </a:r>
            <a:r>
              <a:rPr lang="en-US" altLang="ko-KR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.&lt;&lt;</a:t>
            </a:r>
            <a:endParaRPr lang="ko-KR" altLang="en-US" sz="4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EF804-9985-48B3-ADE0-8A83AD77DCBB}"/>
              </a:ext>
            </a:extLst>
          </p:cNvPr>
          <p:cNvSpPr txBox="1"/>
          <p:nvPr/>
        </p:nvSpPr>
        <p:spPr>
          <a:xfrm>
            <a:off x="3191069" y="4723237"/>
            <a:ext cx="6307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 [</a:t>
            </a:r>
            <a:r>
              <a:rPr lang="ko-KR" altLang="en-US" sz="18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데이터 분석을 시작한</a:t>
            </a:r>
            <a:r>
              <a:rPr lang="en-US" altLang="ko-KR" sz="18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] </a:t>
            </a:r>
            <a:r>
              <a:rPr lang="ko-KR" altLang="en-US" sz="18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타이틀 획득</a:t>
            </a:r>
            <a:r>
              <a:rPr lang="en-US" altLang="ko-KR" sz="18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, EXP(100,000,000)</a:t>
            </a:r>
            <a:r>
              <a:rPr lang="ko-KR" altLang="en-US" sz="18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획득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076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01AC72-63E4-4D85-B8B6-5DFD7991FFF1}"/>
              </a:ext>
            </a:extLst>
          </p:cNvPr>
          <p:cNvSpPr txBox="1"/>
          <p:nvPr/>
        </p:nvSpPr>
        <p:spPr>
          <a:xfrm>
            <a:off x="-676274" y="-104775"/>
            <a:ext cx="5057773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TEAM. 6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&gt;&gt;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던전에 입장 할 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5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명의 유저들이 모였다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!</a:t>
            </a:r>
          </a:p>
          <a:p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95F44C-1A61-48F7-819A-0A13881C96D7}"/>
              </a:ext>
            </a:extLst>
          </p:cNvPr>
          <p:cNvSpPr/>
          <p:nvPr/>
        </p:nvSpPr>
        <p:spPr>
          <a:xfrm>
            <a:off x="2511665" y="1128833"/>
            <a:ext cx="2509994" cy="2361794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DE6C72-E029-46CF-9F7E-1321B701AC4D}"/>
              </a:ext>
            </a:extLst>
          </p:cNvPr>
          <p:cNvSpPr txBox="1"/>
          <p:nvPr/>
        </p:nvSpPr>
        <p:spPr>
          <a:xfrm>
            <a:off x="2015166" y="3616807"/>
            <a:ext cx="3514725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유저 이름 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: </a:t>
            </a: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조 한영</a:t>
            </a:r>
            <a:endParaRPr lang="en-US" altLang="ko-KR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닉네임 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: </a:t>
            </a: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다녀옴</a:t>
            </a:r>
            <a:endParaRPr lang="en-US" altLang="ko-KR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클래스 타입 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: </a:t>
            </a: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탱커</a:t>
            </a:r>
            <a:endParaRPr lang="en-US" altLang="ko-KR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MBTI : ENFJ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특이사항 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: </a:t>
            </a: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최강 막내 탱커</a:t>
            </a:r>
            <a:endParaRPr lang="en-US" altLang="ko-KR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F7EB23F-0EB9-48A6-A43D-B30290913FEF}"/>
              </a:ext>
            </a:extLst>
          </p:cNvPr>
          <p:cNvSpPr/>
          <p:nvPr/>
        </p:nvSpPr>
        <p:spPr>
          <a:xfrm>
            <a:off x="7067546" y="1128834"/>
            <a:ext cx="2509994" cy="2361794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79D768-A093-4486-B7CC-01B9171BF8BC}"/>
              </a:ext>
            </a:extLst>
          </p:cNvPr>
          <p:cNvSpPr txBox="1"/>
          <p:nvPr/>
        </p:nvSpPr>
        <p:spPr>
          <a:xfrm>
            <a:off x="6534145" y="3616807"/>
            <a:ext cx="3514725" cy="241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유저 이름 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: </a:t>
            </a: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최 민석</a:t>
            </a:r>
            <a:endParaRPr lang="en-US" altLang="ko-KR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닉네임 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: </a:t>
            </a: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사람잘못보셨어요</a:t>
            </a:r>
            <a:endParaRPr lang="en-US" altLang="ko-KR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클래스 타입 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: </a:t>
            </a: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서브 딜러</a:t>
            </a:r>
            <a:endParaRPr lang="en-US" altLang="ko-KR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MBTI : INTP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특이사항 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: </a:t>
            </a: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메타버스 스킬 보유</a:t>
            </a:r>
            <a:endParaRPr lang="en-US" altLang="ko-KR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8972B5-02AE-48D9-BBDB-FE3979DA4216}"/>
              </a:ext>
            </a:extLst>
          </p:cNvPr>
          <p:cNvSpPr txBox="1"/>
          <p:nvPr/>
        </p:nvSpPr>
        <p:spPr>
          <a:xfrm>
            <a:off x="2251469" y="6223333"/>
            <a:ext cx="327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데이터 크롤링</a:t>
            </a:r>
            <a:r>
              <a:rPr lang="en-US" altLang="ko-KR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게임 사 주가분석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14DDE-CF3A-41CA-B004-C66B77E432A9}"/>
              </a:ext>
            </a:extLst>
          </p:cNvPr>
          <p:cNvSpPr txBox="1"/>
          <p:nvPr/>
        </p:nvSpPr>
        <p:spPr>
          <a:xfrm>
            <a:off x="6896526" y="6223333"/>
            <a:ext cx="286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데이터 크롤링</a:t>
            </a:r>
            <a:r>
              <a:rPr lang="en-US" altLang="ko-KR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 텍스트 마이닝</a:t>
            </a:r>
          </a:p>
        </p:txBody>
      </p:sp>
      <p:pic>
        <p:nvPicPr>
          <p:cNvPr id="5" name="그림 4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0F217AD7-327B-4083-9383-2271885DB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35" y="1309636"/>
            <a:ext cx="2782385" cy="2066127"/>
          </a:xfrm>
          <a:prstGeom prst="rect">
            <a:avLst/>
          </a:prstGeom>
        </p:spPr>
      </p:pic>
      <p:pic>
        <p:nvPicPr>
          <p:cNvPr id="7" name="그림 6" descr="텍스트, 기어이(가) 표시된 사진&#10;&#10;자동 생성된 설명">
            <a:extLst>
              <a:ext uri="{FF2B5EF4-FFF2-40B4-BE49-F238E27FC236}">
                <a16:creationId xmlns:a16="http://schemas.microsoft.com/office/drawing/2014/main" id="{4C7B414B-04C1-4369-97FE-B5812E940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29" y="1291704"/>
            <a:ext cx="2721806" cy="210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45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9FACEE-7F11-4A04-BA3D-4CF38079D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579" y="1796573"/>
            <a:ext cx="7791720" cy="4312265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9362DB38-CD0D-4EAB-AF2A-F39CAC056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1" y="1796573"/>
            <a:ext cx="3266082" cy="43122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073ACA-A5BD-4742-80A5-02D7719CA090}"/>
              </a:ext>
            </a:extLst>
          </p:cNvPr>
          <p:cNvSpPr txBox="1"/>
          <p:nvPr/>
        </p:nvSpPr>
        <p:spPr>
          <a:xfrm>
            <a:off x="3734783" y="777937"/>
            <a:ext cx="48432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System&gt;&gt; (</a:t>
            </a:r>
            <a:r>
              <a:rPr lang="ko-KR" altLang="en-US" sz="21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엘리트</a:t>
            </a:r>
            <a:r>
              <a:rPr lang="en-US" altLang="ko-KR" sz="21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) </a:t>
            </a:r>
          </a:p>
          <a:p>
            <a:pPr algn="ctr"/>
            <a:r>
              <a:rPr lang="ko-KR" altLang="en-US" sz="21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성장하는 지식의 조각</a:t>
            </a:r>
            <a:r>
              <a:rPr lang="en-US" altLang="ko-KR" sz="21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(2)</a:t>
            </a:r>
            <a:endParaRPr lang="ko-KR" altLang="en-US" sz="2100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9C05D-D9B9-4EFF-97F1-28A013AAB5FF}"/>
              </a:ext>
            </a:extLst>
          </p:cNvPr>
          <p:cNvSpPr txBox="1"/>
          <p:nvPr/>
        </p:nvSpPr>
        <p:spPr>
          <a:xfrm>
            <a:off x="-691193" y="-171450"/>
            <a:ext cx="505777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LV.80~89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&gt;&gt;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그럼에도 우리는 던전 공략을 성공했다</a:t>
            </a:r>
            <a:r>
              <a:rPr lang="en-US" altLang="ko-KR" sz="14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2415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742949" y="-171450"/>
            <a:ext cx="5057773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LV.50~79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&gt;&gt;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긴급점검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&lt;&lt; 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레벨업은 쉽지 않았다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5A33874C-7895-4761-B09D-626232F7C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31" y="1589161"/>
            <a:ext cx="3391194" cy="4709568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E2835144-BA12-4CC1-BBD1-E3C8AEDC4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65" y="1589161"/>
            <a:ext cx="3877028" cy="4709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860C2E-BEC0-4841-A998-5C841E6DC006}"/>
              </a:ext>
            </a:extLst>
          </p:cNvPr>
          <p:cNvSpPr txBox="1"/>
          <p:nvPr/>
        </p:nvSpPr>
        <p:spPr>
          <a:xfrm>
            <a:off x="2394030" y="674231"/>
            <a:ext cx="33191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System&gt;&gt; (</a:t>
            </a:r>
            <a:r>
              <a:rPr lang="ko-KR" altLang="en-US" sz="21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유일</a:t>
            </a:r>
            <a:r>
              <a:rPr lang="en-US" altLang="ko-KR" sz="21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) </a:t>
            </a:r>
          </a:p>
          <a:p>
            <a:pPr algn="ctr"/>
            <a:r>
              <a:rPr lang="ko-KR" altLang="en-US" sz="21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약속 된 승리의 데이터</a:t>
            </a:r>
            <a:r>
              <a:rPr lang="en-US" altLang="ko-KR" sz="21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(1)</a:t>
            </a:r>
            <a:endParaRPr lang="ko-KR" altLang="en-US" sz="2100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41EAA-758E-45EF-8977-97D31AA53C25}"/>
              </a:ext>
            </a:extLst>
          </p:cNvPr>
          <p:cNvSpPr txBox="1"/>
          <p:nvPr/>
        </p:nvSpPr>
        <p:spPr>
          <a:xfrm>
            <a:off x="6373765" y="674231"/>
            <a:ext cx="3804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System&gt;&gt; (</a:t>
            </a:r>
            <a:r>
              <a:rPr lang="ko-KR" altLang="en-US" sz="21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유일</a:t>
            </a:r>
            <a:r>
              <a:rPr lang="en-US" altLang="ko-KR" sz="21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) </a:t>
            </a:r>
          </a:p>
          <a:p>
            <a:pPr algn="ctr"/>
            <a:r>
              <a:rPr lang="ko-KR" altLang="en-US" sz="21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대현자의 찬란한 집행 차트</a:t>
            </a:r>
            <a:r>
              <a:rPr lang="en-US" altLang="ko-KR" sz="21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(1)</a:t>
            </a:r>
            <a:endParaRPr lang="ko-KR" altLang="en-US" sz="2100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55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691193" y="-171450"/>
            <a:ext cx="505777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LV.80~89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&gt;&gt;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그럼에도 우리는 던전 공략을 성공했다</a:t>
            </a:r>
            <a:r>
              <a:rPr lang="en-US" altLang="ko-KR" sz="14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187187-A87C-4C4A-91C0-A727DEA07A4C}"/>
              </a:ext>
            </a:extLst>
          </p:cNvPr>
          <p:cNvSpPr txBox="1"/>
          <p:nvPr/>
        </p:nvSpPr>
        <p:spPr>
          <a:xfrm>
            <a:off x="3322039" y="2734811"/>
            <a:ext cx="5721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보너스 박스 오픈</a:t>
            </a:r>
            <a:r>
              <a:rPr lang="en-US" altLang="ko-KR" sz="60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!!</a:t>
            </a:r>
            <a:endParaRPr lang="ko-KR" altLang="en-US" sz="6000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650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8DCAEA0-4F62-44F8-8F9E-FABA21B2AFD3}"/>
              </a:ext>
            </a:extLst>
          </p:cNvPr>
          <p:cNvSpPr/>
          <p:nvPr/>
        </p:nvSpPr>
        <p:spPr>
          <a:xfrm rot="10800000">
            <a:off x="4151833" y="-3393480"/>
            <a:ext cx="3795380" cy="13644963"/>
          </a:xfrm>
          <a:prstGeom prst="rect">
            <a:avLst/>
          </a:prstGeom>
          <a:solidFill>
            <a:srgbClr val="8EFCE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691193" y="-171450"/>
            <a:ext cx="505777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LV.80~89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&gt;&gt;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그럼에도 우리는 던전 공략을 성공했다</a:t>
            </a:r>
            <a:r>
              <a:rPr lang="en-US" altLang="ko-KR" sz="14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BB1DE5A-FCAA-4ED6-B975-57DF0E061B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8" t="1" r="-9613" b="70238"/>
          <a:stretch/>
        </p:blipFill>
        <p:spPr>
          <a:xfrm>
            <a:off x="487640" y="775045"/>
            <a:ext cx="3918425" cy="272188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6657D79-9745-499D-9A86-89B901565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8" r="-14792" b="69560"/>
          <a:stretch/>
        </p:blipFill>
        <p:spPr>
          <a:xfrm>
            <a:off x="8158399" y="789982"/>
            <a:ext cx="4050933" cy="269200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DE9382E-4B65-4776-91E7-844E3DA74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6" r="-21620" b="69448"/>
          <a:stretch/>
        </p:blipFill>
        <p:spPr>
          <a:xfrm>
            <a:off x="8158399" y="3618445"/>
            <a:ext cx="4430901" cy="3093033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E9FBA2F-ACFF-42D9-A2C7-74995C9B09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4" t="-855" r="-31507" b="68905"/>
          <a:stretch/>
        </p:blipFill>
        <p:spPr>
          <a:xfrm>
            <a:off x="487640" y="3536154"/>
            <a:ext cx="4886617" cy="309211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FD4C2FA-14BE-4658-BB9E-9F92E00D76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1" r="-4641" b="68553"/>
          <a:stretch/>
        </p:blipFill>
        <p:spPr>
          <a:xfrm>
            <a:off x="4333523" y="1963539"/>
            <a:ext cx="3662219" cy="29309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5DD506-7C7E-431A-BCF2-5063FC510FAC}"/>
              </a:ext>
            </a:extLst>
          </p:cNvPr>
          <p:cNvSpPr txBox="1"/>
          <p:nvPr/>
        </p:nvSpPr>
        <p:spPr>
          <a:xfrm>
            <a:off x="562155" y="968237"/>
            <a:ext cx="110676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System: (</a:t>
            </a:r>
            <a:r>
              <a:rPr lang="ko-KR" altLang="en-US" sz="21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레전더리</a:t>
            </a:r>
            <a:r>
              <a:rPr lang="en-US" altLang="ko-KR" sz="21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) </a:t>
            </a:r>
          </a:p>
          <a:p>
            <a:pPr algn="ctr"/>
            <a:r>
              <a:rPr lang="ko-KR" altLang="en-US" sz="21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용맹한 주가 분석표</a:t>
            </a:r>
            <a:r>
              <a:rPr lang="en-US" altLang="ko-KR" sz="21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(8)</a:t>
            </a:r>
            <a:endParaRPr lang="ko-KR" altLang="en-US" sz="2100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548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691193" y="-171450"/>
            <a:ext cx="505777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LV.80~89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&gt;&gt;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그럼에도 우리는 던전 공략을 성공했다</a:t>
            </a:r>
            <a:r>
              <a:rPr lang="en-US" altLang="ko-KR" sz="14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41292A1-8D03-4AAE-8253-5EC6F28B6C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82"/>
          <a:stretch/>
        </p:blipFill>
        <p:spPr>
          <a:xfrm>
            <a:off x="492787" y="744636"/>
            <a:ext cx="3272006" cy="574545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D071959-D856-4486-80AC-C3D047BCF6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82"/>
          <a:stretch/>
        </p:blipFill>
        <p:spPr>
          <a:xfrm>
            <a:off x="4364894" y="744636"/>
            <a:ext cx="3345856" cy="5748352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3F5AF80-8C3F-4E23-AA1B-33A78A176C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82"/>
          <a:stretch/>
        </p:blipFill>
        <p:spPr>
          <a:xfrm>
            <a:off x="8322681" y="744636"/>
            <a:ext cx="3283014" cy="57454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D23FBF-3BB7-45B7-A26F-0EFB2F1EA331}"/>
              </a:ext>
            </a:extLst>
          </p:cNvPr>
          <p:cNvSpPr txBox="1"/>
          <p:nvPr/>
        </p:nvSpPr>
        <p:spPr>
          <a:xfrm>
            <a:off x="3891642" y="2621086"/>
            <a:ext cx="31550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00" b="1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,</a:t>
            </a:r>
            <a:endParaRPr lang="ko-KR" altLang="en-US" sz="9900" b="1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EC248C-68DC-4E6E-A8CB-30CEF9329DB1}"/>
              </a:ext>
            </a:extLst>
          </p:cNvPr>
          <p:cNvSpPr txBox="1"/>
          <p:nvPr/>
        </p:nvSpPr>
        <p:spPr>
          <a:xfrm>
            <a:off x="7821587" y="2621086"/>
            <a:ext cx="31550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00" b="1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,</a:t>
            </a:r>
            <a:endParaRPr lang="ko-KR" altLang="en-US" sz="9900" b="1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676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423774" y="-154198"/>
            <a:ext cx="5057773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LV.90~??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&gt;&gt;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만렙 부터 시작 이라는데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어떤 컨텐츠가 있을까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?</a:t>
            </a:r>
          </a:p>
          <a:p>
            <a:pPr algn="ctr">
              <a:lnSpc>
                <a:spcPct val="250000"/>
              </a:lnSpc>
            </a:pPr>
            <a:endParaRPr lang="en-US" altLang="ko-KR" sz="14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871A47-73FD-4940-A24D-683C83FD1E4E}"/>
              </a:ext>
            </a:extLst>
          </p:cNvPr>
          <p:cNvSpPr txBox="1"/>
          <p:nvPr/>
        </p:nvSpPr>
        <p:spPr>
          <a:xfrm>
            <a:off x="562155" y="2395550"/>
            <a:ext cx="1106769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&gt;&gt; </a:t>
            </a:r>
            <a:r>
              <a:rPr lang="en-US" altLang="ko-KR" sz="45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world) GM</a:t>
            </a:r>
            <a:r>
              <a:rPr lang="ko-KR" altLang="en-US" sz="45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데이터님</a:t>
            </a:r>
            <a:r>
              <a:rPr lang="ko-KR" altLang="en-US" sz="45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 </a:t>
            </a:r>
            <a:r>
              <a:rPr lang="en-US" altLang="ko-KR" sz="45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: </a:t>
            </a:r>
            <a:r>
              <a:rPr lang="en-US" altLang="ko-KR" sz="45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[TEAM 6]</a:t>
            </a:r>
            <a:r>
              <a:rPr lang="en-US" altLang="ko-KR" sz="45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 </a:t>
            </a:r>
            <a:r>
              <a:rPr lang="ko-KR" altLang="en-US" sz="45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에서 </a:t>
            </a:r>
            <a:endParaRPr lang="en-US" altLang="ko-KR" sz="4500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  <a:p>
            <a:pPr algn="ctr"/>
            <a:r>
              <a:rPr lang="ko-KR" altLang="en-US" sz="45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최초 던전 클리어에 </a:t>
            </a:r>
            <a:r>
              <a:rPr lang="ko-KR" altLang="en-US" sz="45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성공</a:t>
            </a:r>
            <a:r>
              <a:rPr lang="ko-KR" altLang="en-US" sz="45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 하셨습니다</a:t>
            </a:r>
            <a:r>
              <a:rPr lang="en-US" altLang="ko-KR" sz="45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! </a:t>
            </a:r>
            <a:r>
              <a:rPr lang="en-US" altLang="ko-KR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&lt;&lt;</a:t>
            </a:r>
          </a:p>
          <a:p>
            <a:pPr algn="ctr"/>
            <a:endParaRPr lang="ko-KR" altLang="en-US" sz="4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4E59F-B67E-4417-9B04-67D2DBD659F9}"/>
              </a:ext>
            </a:extLst>
          </p:cNvPr>
          <p:cNvSpPr txBox="1"/>
          <p:nvPr/>
        </p:nvSpPr>
        <p:spPr>
          <a:xfrm>
            <a:off x="562155" y="4668299"/>
            <a:ext cx="110676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*</a:t>
            </a:r>
            <a:r>
              <a:rPr lang="ko-KR" altLang="en-US" sz="26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업데이트 된 공지사항이 있습니다</a:t>
            </a:r>
            <a:r>
              <a:rPr lang="en-US" altLang="ko-KR" sz="26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  <a:endParaRPr lang="ko-KR" altLang="en-US" sz="2600" dirty="0">
              <a:solidFill>
                <a:schemeClr val="bg1"/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503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AB607F7-8C9A-4867-9649-ADB42B8386D2}"/>
              </a:ext>
            </a:extLst>
          </p:cNvPr>
          <p:cNvSpPr/>
          <p:nvPr/>
        </p:nvSpPr>
        <p:spPr>
          <a:xfrm rot="13428654">
            <a:off x="-671162" y="-4042276"/>
            <a:ext cx="3795380" cy="13644963"/>
          </a:xfrm>
          <a:prstGeom prst="rect">
            <a:avLst/>
          </a:prstGeom>
          <a:solidFill>
            <a:srgbClr val="8EFCE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423774" y="-154198"/>
            <a:ext cx="5057773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LV.90~??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&gt;&gt;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만렙 부터 시작 이라는데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어떤 컨텐츠가 있을까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?</a:t>
            </a:r>
          </a:p>
          <a:p>
            <a:pPr algn="ctr">
              <a:lnSpc>
                <a:spcPct val="250000"/>
              </a:lnSpc>
            </a:pPr>
            <a:endParaRPr lang="en-US" altLang="ko-KR" sz="14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01FBE2-B23C-4B94-9631-8EE701FD4600}"/>
              </a:ext>
            </a:extLst>
          </p:cNvPr>
          <p:cNvSpPr txBox="1"/>
          <p:nvPr/>
        </p:nvSpPr>
        <p:spPr>
          <a:xfrm>
            <a:off x="385892" y="718103"/>
            <a:ext cx="6375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GM</a:t>
            </a:r>
            <a:r>
              <a:rPr lang="ko-KR" altLang="en-US" sz="32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노트 </a:t>
            </a:r>
            <a:r>
              <a:rPr lang="en-US" altLang="ko-KR" sz="32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: </a:t>
            </a:r>
            <a:r>
              <a:rPr lang="ko-KR" altLang="en-US" sz="32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업데이트 예정 던전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122B2D-2822-4199-B345-C9FC27D2AEE4}"/>
              </a:ext>
            </a:extLst>
          </p:cNvPr>
          <p:cNvSpPr txBox="1"/>
          <p:nvPr/>
        </p:nvSpPr>
        <p:spPr>
          <a:xfrm>
            <a:off x="1107347" y="1302878"/>
            <a:ext cx="3640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메타 버스를 테마로 한 미래 던전</a:t>
            </a:r>
            <a:endParaRPr lang="en-US" altLang="ko-KR" dirty="0">
              <a:solidFill>
                <a:schemeClr val="bg1"/>
              </a:solidFill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endParaRPr lang="en-US" altLang="ko-KR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신규 던전은 </a:t>
            </a:r>
            <a:endParaRPr lang="en-US" altLang="ko-KR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테마 던전으로 </a:t>
            </a:r>
            <a:endParaRPr lang="en-US" altLang="ko-KR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또다른 가상의 나를 만날 수 있습니다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.</a:t>
            </a:r>
            <a:endParaRPr lang="ko-KR" altLang="en-US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</p:txBody>
      </p:sp>
      <p:pic>
        <p:nvPicPr>
          <p:cNvPr id="6" name="그림 5" descr="잔디, 여러개이(가) 표시된 사진&#10;&#10;자동 생성된 설명">
            <a:extLst>
              <a:ext uri="{FF2B5EF4-FFF2-40B4-BE49-F238E27FC236}">
                <a16:creationId xmlns:a16="http://schemas.microsoft.com/office/drawing/2014/main" id="{ECD1671E-34E9-4952-89B5-16A7CB3D3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2" y="2887820"/>
            <a:ext cx="4876800" cy="23812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42406B-BF1E-4CCF-B5BF-4AAFA0C3B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291" y="4035408"/>
            <a:ext cx="6375634" cy="2699683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D206D89-B3C2-4A46-8379-339C0E230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291" y="122909"/>
            <a:ext cx="6375634" cy="361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26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093BD77-38CD-46A0-9577-2B2FB855C4E5}"/>
              </a:ext>
            </a:extLst>
          </p:cNvPr>
          <p:cNvSpPr/>
          <p:nvPr/>
        </p:nvSpPr>
        <p:spPr>
          <a:xfrm rot="13428654">
            <a:off x="-671162" y="-4042276"/>
            <a:ext cx="3795380" cy="13644963"/>
          </a:xfrm>
          <a:prstGeom prst="rect">
            <a:avLst/>
          </a:prstGeom>
          <a:solidFill>
            <a:srgbClr val="8EFCE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423774" y="-154198"/>
            <a:ext cx="5057773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LV.90~??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&gt;&gt;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만렙 부터 시작 이라는데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어떤 컨텐츠가 있을까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?</a:t>
            </a:r>
          </a:p>
          <a:p>
            <a:pPr algn="ctr">
              <a:lnSpc>
                <a:spcPct val="250000"/>
              </a:lnSpc>
            </a:pPr>
            <a:endParaRPr lang="en-US" altLang="ko-KR" sz="14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01FBE2-B23C-4B94-9631-8EE701FD4600}"/>
              </a:ext>
            </a:extLst>
          </p:cNvPr>
          <p:cNvSpPr txBox="1"/>
          <p:nvPr/>
        </p:nvSpPr>
        <p:spPr>
          <a:xfrm>
            <a:off x="385892" y="718103"/>
            <a:ext cx="6375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GM</a:t>
            </a:r>
            <a:r>
              <a:rPr lang="ko-KR" altLang="en-US" sz="32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노트 </a:t>
            </a:r>
            <a:r>
              <a:rPr lang="en-US" altLang="ko-KR" sz="32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: </a:t>
            </a:r>
            <a:r>
              <a:rPr lang="ko-KR" altLang="en-US" sz="32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업데이트 예정 던전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122B2D-2822-4199-B345-C9FC27D2AEE4}"/>
              </a:ext>
            </a:extLst>
          </p:cNvPr>
          <p:cNvSpPr txBox="1"/>
          <p:nvPr/>
        </p:nvSpPr>
        <p:spPr>
          <a:xfrm>
            <a:off x="1107347" y="1302878"/>
            <a:ext cx="364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메타 버스를 테마로 한 미래 던전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0F4E68-1490-4B78-934E-A1064397E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003" y="4312149"/>
            <a:ext cx="4064000" cy="2286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6DA32FB-FD00-42B9-845E-3F5ED7DC1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003" y="1873436"/>
            <a:ext cx="4064000" cy="22796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70C1224-A9FD-4EB1-A1C3-06B6A14DE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69" y="4326604"/>
            <a:ext cx="6976362" cy="22715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28C0C4-4EE9-49C4-A232-02188CC148C0}"/>
              </a:ext>
            </a:extLst>
          </p:cNvPr>
          <p:cNvSpPr txBox="1"/>
          <p:nvPr/>
        </p:nvSpPr>
        <p:spPr>
          <a:xfrm>
            <a:off x="939112" y="2050163"/>
            <a:ext cx="5617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현실과 가상의 경계가 없는 곳</a:t>
            </a:r>
            <a:r>
              <a:rPr lang="en-US" altLang="ko-KR" sz="27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!</a:t>
            </a:r>
          </a:p>
          <a:p>
            <a:r>
              <a:rPr lang="ko-KR" altLang="en-US" sz="27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이곳 테마 던전 </a:t>
            </a:r>
            <a:r>
              <a:rPr lang="en-US" altLang="ko-KR" sz="27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: </a:t>
            </a:r>
            <a:r>
              <a:rPr lang="ko-KR" altLang="en-US" sz="27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메타버스에서 여러분은 과연 어떤 경험을 하게 될지</a:t>
            </a:r>
            <a:endParaRPr lang="en-US" altLang="ko-KR" sz="27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r>
              <a:rPr lang="en-US" altLang="ko-KR" sz="27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GM </a:t>
            </a:r>
            <a:r>
              <a:rPr lang="ko-KR" altLang="en-US" sz="27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데이터도 너무 기대가 됩니다</a:t>
            </a:r>
            <a:r>
              <a:rPr lang="en-US" altLang="ko-KR" sz="27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!</a:t>
            </a:r>
            <a:endParaRPr lang="ko-KR" altLang="en-US" sz="27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5612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423774" y="-154198"/>
            <a:ext cx="5057773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LV.90~??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&gt;&gt;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만렙 부터 시작 이라는데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어떤 컨텐츠가 있을까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?</a:t>
            </a:r>
          </a:p>
          <a:p>
            <a:pPr algn="ctr">
              <a:lnSpc>
                <a:spcPct val="250000"/>
              </a:lnSpc>
            </a:pPr>
            <a:endParaRPr lang="en-US" altLang="ko-KR" sz="14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8B0FF8-33B8-4B6B-90C3-15AD799F5A11}"/>
              </a:ext>
            </a:extLst>
          </p:cNvPr>
          <p:cNvSpPr txBox="1"/>
          <p:nvPr/>
        </p:nvSpPr>
        <p:spPr>
          <a:xfrm>
            <a:off x="1" y="2214395"/>
            <a:ext cx="121919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solidFill>
                  <a:schemeClr val="bg1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다양한</a:t>
            </a:r>
            <a:r>
              <a:rPr lang="ko-KR" altLang="en-US" sz="45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 관점의 게임 데이터</a:t>
            </a:r>
            <a:endParaRPr lang="en-US" altLang="ko-KR" sz="4500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pPr algn="ctr"/>
            <a:r>
              <a:rPr lang="ko-KR" altLang="en-US" sz="45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 </a:t>
            </a:r>
            <a:r>
              <a:rPr lang="en-US" altLang="ko-KR" sz="45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= </a:t>
            </a:r>
          </a:p>
          <a:p>
            <a:pPr algn="ctr"/>
            <a:r>
              <a:rPr lang="ko-KR" altLang="en-US" sz="45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무한 조합 가능한 </a:t>
            </a:r>
            <a:r>
              <a:rPr lang="ko-KR" altLang="en-US" sz="4500" dirty="0">
                <a:solidFill>
                  <a:schemeClr val="bg1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만능</a:t>
            </a:r>
            <a:r>
              <a:rPr lang="ko-KR" altLang="en-US" sz="45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 </a:t>
            </a:r>
            <a:r>
              <a:rPr lang="ko-KR" altLang="en-US" sz="4500" dirty="0">
                <a:solidFill>
                  <a:schemeClr val="bg1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키</a:t>
            </a:r>
          </a:p>
        </p:txBody>
      </p:sp>
    </p:spTree>
    <p:extLst>
      <p:ext uri="{BB962C8B-B14F-4D97-AF65-F5344CB8AC3E}">
        <p14:creationId xmlns:p14="http://schemas.microsoft.com/office/powerpoint/2010/main" val="36352516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70A0FA5-DF46-4831-8331-5A12124EEB0B}"/>
              </a:ext>
            </a:extLst>
          </p:cNvPr>
          <p:cNvSpPr/>
          <p:nvPr/>
        </p:nvSpPr>
        <p:spPr>
          <a:xfrm rot="16200000">
            <a:off x="7371163" y="-251734"/>
            <a:ext cx="2673129" cy="5873310"/>
          </a:xfrm>
          <a:prstGeom prst="rect">
            <a:avLst/>
          </a:prstGeom>
          <a:solidFill>
            <a:srgbClr val="8EFCE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DE07A9-A8C8-4CFB-AD3B-66A21044099E}"/>
              </a:ext>
            </a:extLst>
          </p:cNvPr>
          <p:cNvSpPr/>
          <p:nvPr/>
        </p:nvSpPr>
        <p:spPr>
          <a:xfrm rot="16200000">
            <a:off x="1942381" y="2390005"/>
            <a:ext cx="2673129" cy="5934681"/>
          </a:xfrm>
          <a:prstGeom prst="rect">
            <a:avLst/>
          </a:prstGeom>
          <a:solidFill>
            <a:srgbClr val="8EFCE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A3B12-976E-4BB3-9C18-CD7E777DF5D7}"/>
              </a:ext>
            </a:extLst>
          </p:cNvPr>
          <p:cNvSpPr txBox="1"/>
          <p:nvPr/>
        </p:nvSpPr>
        <p:spPr>
          <a:xfrm>
            <a:off x="-423774" y="-154198"/>
            <a:ext cx="5057773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LV.90~??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&gt;&gt;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만렙 부터 시작 이라는데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어떤 컨텐츠가 있을까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?</a:t>
            </a:r>
          </a:p>
          <a:p>
            <a:pPr algn="ctr">
              <a:lnSpc>
                <a:spcPct val="250000"/>
              </a:lnSpc>
            </a:pPr>
            <a:endParaRPr lang="en-US" altLang="ko-KR" sz="14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0FF80-4897-498A-BC41-BA4ABF4475A9}"/>
              </a:ext>
            </a:extLst>
          </p:cNvPr>
          <p:cNvSpPr txBox="1"/>
          <p:nvPr/>
        </p:nvSpPr>
        <p:spPr>
          <a:xfrm>
            <a:off x="150286" y="461120"/>
            <a:ext cx="121919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사실 이게 미니 프로젝트가 아니었다면 요</a:t>
            </a:r>
            <a:r>
              <a:rPr lang="en-US" altLang="ko-KR" sz="45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…</a:t>
            </a:r>
            <a:endParaRPr lang="ko-KR" altLang="en-US" sz="4500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A7EBFD-2590-4DFD-948C-CDD7C67194AA}"/>
              </a:ext>
            </a:extLst>
          </p:cNvPr>
          <p:cNvSpPr txBox="1"/>
          <p:nvPr/>
        </p:nvSpPr>
        <p:spPr>
          <a:xfrm>
            <a:off x="311603" y="1612949"/>
            <a:ext cx="59346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게임 순위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/ 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점유율</a:t>
            </a:r>
            <a:endParaRPr lang="en-US" altLang="ko-KR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/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+</a:t>
            </a:r>
          </a:p>
          <a:p>
            <a:pPr algn="ctr"/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게임 카테고리 별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/(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성별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/ 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나이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)</a:t>
            </a:r>
          </a:p>
          <a:p>
            <a:pPr algn="ctr"/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+</a:t>
            </a:r>
          </a:p>
          <a:p>
            <a:pPr algn="ctr"/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마켓 내 매출 순위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(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성별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/ 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나이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)</a:t>
            </a:r>
          </a:p>
          <a:p>
            <a:pPr algn="ctr"/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=</a:t>
            </a:r>
          </a:p>
          <a:p>
            <a:pPr algn="ctr"/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1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인당 지출금액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(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객 단가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) 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순으로 분포도 구현하기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C84BD-F7AA-4573-A8B2-7B4CFD3D0012}"/>
              </a:ext>
            </a:extLst>
          </p:cNvPr>
          <p:cNvSpPr txBox="1"/>
          <p:nvPr/>
        </p:nvSpPr>
        <p:spPr>
          <a:xfrm>
            <a:off x="5709699" y="1612950"/>
            <a:ext cx="59346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게임 순위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/ 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점유율</a:t>
            </a:r>
            <a:endParaRPr lang="en-US" altLang="ko-KR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/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+</a:t>
            </a:r>
          </a:p>
          <a:p>
            <a:pPr algn="ctr"/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게임 산업 동향 및 이슈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(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채용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, 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평균 임금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, 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런칭 비율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, 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해외 서비스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)</a:t>
            </a:r>
          </a:p>
          <a:p>
            <a:pPr algn="ctr"/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+</a:t>
            </a:r>
          </a:p>
          <a:p>
            <a:pPr algn="ctr"/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마켓 내 매출 순위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(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성별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/ 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나이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)</a:t>
            </a:r>
          </a:p>
          <a:p>
            <a:pPr algn="ctr"/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=</a:t>
            </a:r>
          </a:p>
          <a:p>
            <a:pPr algn="ctr"/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게임 순위 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or 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점유율 변동 사유 도출</a:t>
            </a:r>
            <a:endParaRPr lang="en-US" altLang="ko-KR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037120-30AF-43A8-BC3E-1A6E115D64A7}"/>
              </a:ext>
            </a:extLst>
          </p:cNvPr>
          <p:cNvSpPr txBox="1"/>
          <p:nvPr/>
        </p:nvSpPr>
        <p:spPr>
          <a:xfrm>
            <a:off x="311603" y="4273703"/>
            <a:ext cx="59346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게임 산업 동향 및 이슈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(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채용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, 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평균 임금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, 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런칭 비율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, 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해외 서비스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)</a:t>
            </a:r>
          </a:p>
          <a:p>
            <a:pPr algn="ctr"/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+</a:t>
            </a:r>
          </a:p>
          <a:p>
            <a:pPr algn="ctr"/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런칭 예정작의 카테고리</a:t>
            </a:r>
            <a:endParaRPr lang="en-US" altLang="ko-KR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/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+</a:t>
            </a:r>
          </a:p>
          <a:p>
            <a:pPr algn="ctr"/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마켓 내 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TOP 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순위 권 게임의 카테고리</a:t>
            </a:r>
            <a:endParaRPr lang="en-US" altLang="ko-KR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/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=</a:t>
            </a:r>
          </a:p>
          <a:p>
            <a:pPr algn="ctr"/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게임 런칭을 위한 전반적 트렌드 및 수요 예측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5FDC5-BE48-4112-A66C-C30AF6BDECF2}"/>
              </a:ext>
            </a:extLst>
          </p:cNvPr>
          <p:cNvSpPr txBox="1"/>
          <p:nvPr/>
        </p:nvSpPr>
        <p:spPr>
          <a:xfrm>
            <a:off x="5709699" y="4285957"/>
            <a:ext cx="59346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국가별 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TOP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 게임 순위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/ 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카테고리</a:t>
            </a:r>
            <a:endParaRPr lang="en-US" altLang="ko-KR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/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+</a:t>
            </a:r>
          </a:p>
          <a:p>
            <a:pPr algn="ctr"/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국내 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TOP 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게임 순위</a:t>
            </a:r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/ </a:t>
            </a:r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카테고리</a:t>
            </a:r>
            <a:endParaRPr lang="en-US" altLang="ko-KR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/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=</a:t>
            </a:r>
          </a:p>
          <a:p>
            <a:pPr algn="ctr"/>
            <a:r>
              <a:rPr lang="ko-KR" altLang="en-US" dirty="0">
                <a:latin typeface="위메프OTF" panose="020B0600000101010101" pitchFamily="34" charset="-127"/>
                <a:ea typeface="위메프OTF" panose="020B0600000101010101" pitchFamily="34" charset="-127"/>
              </a:rPr>
              <a:t>국 내외 게임 트렌드 도출 및 비교 분석</a:t>
            </a:r>
            <a:endParaRPr lang="en-US" altLang="ko-KR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/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/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/>
            <a:r>
              <a:rPr lang="en-US" altLang="ko-KR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/>
            <a:endParaRPr lang="en-US" altLang="ko-KR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535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01AC72-63E4-4D85-B8B6-5DFD7991FFF1}"/>
              </a:ext>
            </a:extLst>
          </p:cNvPr>
          <p:cNvSpPr txBox="1"/>
          <p:nvPr/>
        </p:nvSpPr>
        <p:spPr>
          <a:xfrm>
            <a:off x="-676274" y="-104775"/>
            <a:ext cx="5057773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TEAM. 6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&gt;&gt;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던전에 입장 할 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5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명의 유저들이 모였다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!</a:t>
            </a: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DF21A3-7404-420B-A589-0724E96004D0}"/>
              </a:ext>
            </a:extLst>
          </p:cNvPr>
          <p:cNvSpPr txBox="1"/>
          <p:nvPr/>
        </p:nvSpPr>
        <p:spPr>
          <a:xfrm>
            <a:off x="668681" y="3409592"/>
            <a:ext cx="3225112" cy="282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유저 이름 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: </a:t>
            </a: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송 정희</a:t>
            </a:r>
            <a:endParaRPr lang="en-US" altLang="ko-KR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닉네임 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: </a:t>
            </a: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망겜언제끝나요</a:t>
            </a:r>
            <a:endParaRPr lang="en-US" altLang="ko-KR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클래스 타입 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: </a:t>
            </a: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하이브리드</a:t>
            </a:r>
            <a:endParaRPr lang="en-US" altLang="ko-KR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MBTI : ENTP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특이사항 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: </a:t>
            </a: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공략 대 파티장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과거 소속 게임회사에서 직변함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DE6C72-E029-46CF-9F7E-1321B701AC4D}"/>
              </a:ext>
            </a:extLst>
          </p:cNvPr>
          <p:cNvSpPr txBox="1"/>
          <p:nvPr/>
        </p:nvSpPr>
        <p:spPr>
          <a:xfrm>
            <a:off x="4396158" y="3409591"/>
            <a:ext cx="35147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유저 이름 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: </a:t>
            </a: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박 희성</a:t>
            </a:r>
            <a:endParaRPr lang="en-US" altLang="ko-KR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닉네임 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: </a:t>
            </a: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파이썬뉴비입니다</a:t>
            </a:r>
            <a:endParaRPr lang="en-US" altLang="ko-KR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클래스 타입 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: </a:t>
            </a: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메인 딜러</a:t>
            </a:r>
            <a:endParaRPr lang="en-US" altLang="ko-KR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MBTI : INFJ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특이사항 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: </a:t>
            </a: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하이랭커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 </a:t>
            </a: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부캐 육성 중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 </a:t>
            </a: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우리 파티의 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‘</a:t>
            </a: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뇌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’ </a:t>
            </a:r>
          </a:p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79D768-A093-4486-B7CC-01B9171BF8BC}"/>
              </a:ext>
            </a:extLst>
          </p:cNvPr>
          <p:cNvSpPr txBox="1"/>
          <p:nvPr/>
        </p:nvSpPr>
        <p:spPr>
          <a:xfrm>
            <a:off x="8153399" y="3429000"/>
            <a:ext cx="3514725" cy="282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유저 이름 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: </a:t>
            </a: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정 다연</a:t>
            </a:r>
            <a:endParaRPr lang="en-US" altLang="ko-KR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닉네임 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: </a:t>
            </a: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정다정다정</a:t>
            </a:r>
            <a:endParaRPr lang="en-US" altLang="ko-KR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클래스 타입 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: </a:t>
            </a: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힐러</a:t>
            </a:r>
            <a:endParaRPr lang="en-US" altLang="ko-KR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MBTI : INFP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특이사항 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: </a:t>
            </a: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언어 스킬 보유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완급조절 최상 </a:t>
            </a:r>
            <a:r>
              <a:rPr lang="en-US" altLang="ko-KR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 </a:t>
            </a:r>
            <a:endParaRPr lang="ko-KR" altLang="en-US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FD455-8423-4CF8-8EA1-5BF625B991B1}"/>
              </a:ext>
            </a:extLst>
          </p:cNvPr>
          <p:cNvSpPr txBox="1"/>
          <p:nvPr/>
        </p:nvSpPr>
        <p:spPr>
          <a:xfrm>
            <a:off x="928613" y="6330690"/>
            <a:ext cx="422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발표기획</a:t>
            </a:r>
            <a:r>
              <a:rPr lang="en-US" altLang="ko-KR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,  </a:t>
            </a:r>
            <a:r>
              <a:rPr lang="ko-KR" altLang="en-US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제작</a:t>
            </a:r>
            <a:r>
              <a:rPr lang="en-US" altLang="ko-KR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데이터 크롤링</a:t>
            </a:r>
            <a:r>
              <a:rPr lang="en-US" altLang="ko-KR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 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5383BA4-3F69-4805-A088-BCB9252A7C02}"/>
              </a:ext>
            </a:extLst>
          </p:cNvPr>
          <p:cNvSpPr/>
          <p:nvPr/>
        </p:nvSpPr>
        <p:spPr>
          <a:xfrm>
            <a:off x="1124070" y="1095375"/>
            <a:ext cx="2509994" cy="2361794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F9CBC32-2576-4CE5-9793-0086936B0565}"/>
              </a:ext>
            </a:extLst>
          </p:cNvPr>
          <p:cNvSpPr/>
          <p:nvPr/>
        </p:nvSpPr>
        <p:spPr>
          <a:xfrm>
            <a:off x="4888746" y="1089695"/>
            <a:ext cx="2509994" cy="2361794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94F110A-D3FC-4885-B1EC-AA59B250C377}"/>
              </a:ext>
            </a:extLst>
          </p:cNvPr>
          <p:cNvSpPr/>
          <p:nvPr/>
        </p:nvSpPr>
        <p:spPr>
          <a:xfrm>
            <a:off x="8655764" y="1095375"/>
            <a:ext cx="2509994" cy="2361794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C870533-8B6E-4C3F-AFF6-6CE27B267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078" y="1215204"/>
            <a:ext cx="2627490" cy="2194387"/>
          </a:xfrm>
          <a:prstGeom prst="rect">
            <a:avLst/>
          </a:prstGeom>
        </p:spPr>
      </p:pic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C3383AEF-D1EA-4F42-BF59-1C8A4FDF6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190" y="1199020"/>
            <a:ext cx="2896031" cy="2252469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13A0E79E-3D80-4D2E-AA64-0C6522204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444" y="1320149"/>
            <a:ext cx="2878297" cy="21088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F081A8-DD1B-4089-ACD6-E3ED762FB247}"/>
              </a:ext>
            </a:extLst>
          </p:cNvPr>
          <p:cNvSpPr txBox="1"/>
          <p:nvPr/>
        </p:nvSpPr>
        <p:spPr>
          <a:xfrm>
            <a:off x="4512895" y="6330690"/>
            <a:ext cx="388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데이터 크롤링</a:t>
            </a:r>
            <a:r>
              <a:rPr lang="en-US" altLang="ko-KR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주</a:t>
            </a:r>
            <a:r>
              <a:rPr lang="en-US" altLang="ko-KR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데이터 가공 및 도출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B3EF72-E53B-4B2B-91E5-E46B88996FE5}"/>
              </a:ext>
            </a:extLst>
          </p:cNvPr>
          <p:cNvSpPr txBox="1"/>
          <p:nvPr/>
        </p:nvSpPr>
        <p:spPr>
          <a:xfrm>
            <a:off x="8666702" y="6330690"/>
            <a:ext cx="388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데이터 크롤링</a:t>
            </a:r>
            <a:r>
              <a:rPr lang="en-US" altLang="ko-KR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데이터 가공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80CC8F-D77E-466D-ABDB-F038765BE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6111" y1="72222" x2="66111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38" y="228900"/>
            <a:ext cx="1148048" cy="1148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498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BB54C1-81DA-495D-BEC3-EA10BCAEB022}"/>
              </a:ext>
            </a:extLst>
          </p:cNvPr>
          <p:cNvSpPr txBox="1"/>
          <p:nvPr/>
        </p:nvSpPr>
        <p:spPr>
          <a:xfrm>
            <a:off x="327870" y="932417"/>
            <a:ext cx="11383860" cy="11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실제 </a:t>
            </a:r>
            <a:r>
              <a:rPr lang="ko-KR" altLang="en-US" sz="51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게임 데이터 </a:t>
            </a:r>
            <a:r>
              <a:rPr lang="ko-KR" altLang="en-US" sz="5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수집은 </a:t>
            </a:r>
            <a:r>
              <a:rPr lang="ko-KR" altLang="en-US" sz="51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쉽지 않다</a:t>
            </a:r>
            <a:r>
              <a:rPr lang="ko-KR" altLang="en-US" sz="5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는 것 </a:t>
            </a:r>
            <a:endParaRPr lang="en-US" altLang="ko-KR" sz="5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786B98-07A9-45CF-AA9D-95EE2FC7A46C}"/>
              </a:ext>
            </a:extLst>
          </p:cNvPr>
          <p:cNvSpPr txBox="1"/>
          <p:nvPr/>
        </p:nvSpPr>
        <p:spPr>
          <a:xfrm>
            <a:off x="-423774" y="-154198"/>
            <a:ext cx="5057773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LV.90~??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&gt;&gt;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만렙 부터 시작 이라는데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어떤 컨텐츠가 있을까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?</a:t>
            </a:r>
          </a:p>
          <a:p>
            <a:pPr algn="ctr">
              <a:lnSpc>
                <a:spcPct val="250000"/>
              </a:lnSpc>
            </a:pPr>
            <a:endParaRPr lang="en-US" altLang="ko-KR" sz="14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250000"/>
              </a:lnSpc>
            </a:pPr>
            <a:endParaRPr lang="en-US" altLang="ko-KR" sz="13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8BC36-0ADC-4743-A139-F3A75EC888EF}"/>
              </a:ext>
            </a:extLst>
          </p:cNvPr>
          <p:cNvSpPr txBox="1"/>
          <p:nvPr/>
        </p:nvSpPr>
        <p:spPr>
          <a:xfrm>
            <a:off x="-490886" y="3177657"/>
            <a:ext cx="13250541" cy="1771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7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언어</a:t>
            </a:r>
            <a:r>
              <a:rPr lang="en-US" altLang="ko-KR" sz="37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/ </a:t>
            </a:r>
            <a:r>
              <a:rPr lang="ko-KR" altLang="en-US" sz="37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분류가 다른 데이터</a:t>
            </a:r>
            <a:r>
              <a:rPr lang="ko-KR" altLang="en-US" sz="37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들은 많은 균일화 작업이 필요하다는 것</a:t>
            </a:r>
            <a:endParaRPr lang="en-US" altLang="ko-KR" sz="37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BA3700-5310-48C3-9D84-A69F2ACD92A2}"/>
              </a:ext>
            </a:extLst>
          </p:cNvPr>
          <p:cNvSpPr txBox="1"/>
          <p:nvPr/>
        </p:nvSpPr>
        <p:spPr>
          <a:xfrm>
            <a:off x="-811700" y="4449159"/>
            <a:ext cx="13892168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구상한 작업들에 대해선 훨씬 </a:t>
            </a:r>
            <a:r>
              <a:rPr lang="ko-KR" altLang="en-US" sz="39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고급 스킬</a:t>
            </a:r>
            <a:r>
              <a:rPr lang="ko-KR" altLang="en-US" sz="39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이 필요하다는 것</a:t>
            </a:r>
            <a:endParaRPr lang="en-US" altLang="ko-KR" sz="39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62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3B6AECE-C12E-4B82-82D4-13511A8CABFB}"/>
              </a:ext>
            </a:extLst>
          </p:cNvPr>
          <p:cNvSpPr/>
          <p:nvPr/>
        </p:nvSpPr>
        <p:spPr>
          <a:xfrm>
            <a:off x="-274939" y="2422147"/>
            <a:ext cx="7097695" cy="2178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GAME CLEAR!!!</a:t>
            </a:r>
          </a:p>
          <a:p>
            <a:pPr algn="ctr"/>
            <a:endParaRPr lang="en-US" altLang="ko-KR" sz="3900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24698B-19D1-460E-A591-8D7BC6B6AC87}"/>
              </a:ext>
            </a:extLst>
          </p:cNvPr>
          <p:cNvSpPr/>
          <p:nvPr/>
        </p:nvSpPr>
        <p:spPr>
          <a:xfrm>
            <a:off x="5896280" y="1644044"/>
            <a:ext cx="5292134" cy="4044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100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100" u="sng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&gt;&gt;TEAM 6, MEMBER&lt;&lt;</a:t>
            </a:r>
          </a:p>
          <a:p>
            <a:pPr algn="ctr">
              <a:lnSpc>
                <a:spcPct val="150000"/>
              </a:lnSpc>
            </a:pPr>
            <a:r>
              <a:rPr lang="en-US" altLang="ko-KR" sz="3100" dirty="0">
                <a:solidFill>
                  <a:schemeClr val="tx1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JEONG HUI. SONG </a:t>
            </a:r>
            <a:r>
              <a:rPr lang="en-US" altLang="ko-KR" sz="31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[WIN!]</a:t>
            </a:r>
          </a:p>
          <a:p>
            <a:pPr algn="ctr">
              <a:lnSpc>
                <a:spcPct val="150000"/>
              </a:lnSpc>
            </a:pPr>
            <a:r>
              <a:rPr lang="en-US" altLang="ko-KR" sz="3100" dirty="0">
                <a:solidFill>
                  <a:schemeClr val="tx1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HUI SEONG. PARK </a:t>
            </a:r>
            <a:r>
              <a:rPr lang="en-US" altLang="ko-KR" sz="31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[WIN!]</a:t>
            </a:r>
          </a:p>
          <a:p>
            <a:pPr algn="ctr">
              <a:lnSpc>
                <a:spcPct val="150000"/>
              </a:lnSpc>
            </a:pPr>
            <a:r>
              <a:rPr lang="en-US" altLang="ko-KR" sz="3100" dirty="0">
                <a:solidFill>
                  <a:schemeClr val="tx1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DA YEON. JEONG </a:t>
            </a:r>
            <a:r>
              <a:rPr lang="en-US" altLang="ko-KR" sz="31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[WIN!]</a:t>
            </a:r>
          </a:p>
          <a:p>
            <a:pPr algn="ctr">
              <a:lnSpc>
                <a:spcPct val="150000"/>
              </a:lnSpc>
            </a:pPr>
            <a:r>
              <a:rPr lang="en-US" altLang="ko-KR" sz="3100" dirty="0">
                <a:solidFill>
                  <a:schemeClr val="tx1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HAN YEONG. JEO </a:t>
            </a:r>
            <a:r>
              <a:rPr lang="en-US" altLang="ko-KR" sz="31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[WIN!]</a:t>
            </a:r>
          </a:p>
          <a:p>
            <a:pPr algn="ctr">
              <a:lnSpc>
                <a:spcPct val="150000"/>
              </a:lnSpc>
            </a:pPr>
            <a:r>
              <a:rPr lang="en-US" altLang="ko-KR" sz="3100" dirty="0">
                <a:solidFill>
                  <a:schemeClr val="tx1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MIN SEOK. CHOI </a:t>
            </a:r>
            <a:r>
              <a:rPr lang="en-US" altLang="ko-KR" sz="31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[WIN!]</a:t>
            </a:r>
          </a:p>
          <a:p>
            <a:pPr algn="ctr">
              <a:lnSpc>
                <a:spcPct val="150000"/>
              </a:lnSpc>
            </a:pPr>
            <a:endParaRPr lang="en-US" altLang="ko-KR" sz="3100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pPr algn="ctr"/>
            <a:endParaRPr lang="ko-KR" altLang="en-US" sz="3900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273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3B6AECE-C12E-4B82-82D4-13511A8CABFB}"/>
              </a:ext>
            </a:extLst>
          </p:cNvPr>
          <p:cNvSpPr/>
          <p:nvPr/>
        </p:nvSpPr>
        <p:spPr>
          <a:xfrm>
            <a:off x="-1637913" y="179279"/>
            <a:ext cx="7097695" cy="2178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출처</a:t>
            </a:r>
            <a:r>
              <a:rPr lang="en-US" altLang="ko-KR" sz="3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&gt;&gt;</a:t>
            </a:r>
            <a:endParaRPr lang="en-US" altLang="ko-KR" sz="3900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24698B-19D1-460E-A591-8D7BC6B6AC87}"/>
              </a:ext>
            </a:extLst>
          </p:cNvPr>
          <p:cNvSpPr/>
          <p:nvPr/>
        </p:nvSpPr>
        <p:spPr>
          <a:xfrm>
            <a:off x="5896280" y="1644044"/>
            <a:ext cx="5292134" cy="4044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100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100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pPr algn="ctr"/>
            <a:endParaRPr lang="ko-KR" altLang="en-US" sz="3900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1E3BE-326C-481F-9031-805AE09D8A48}"/>
              </a:ext>
            </a:extLst>
          </p:cNvPr>
          <p:cNvSpPr txBox="1"/>
          <p:nvPr/>
        </p:nvSpPr>
        <p:spPr>
          <a:xfrm>
            <a:off x="1164569" y="1687174"/>
            <a:ext cx="10541480" cy="4251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effectLst/>
                <a:latin typeface="위메프OTF" panose="020B0600000101010101" pitchFamily="34" charset="-127"/>
                <a:ea typeface="위메프OTF" panose="020B0600000101010101" pitchFamily="34" charset="-127"/>
                <a:cs typeface="Times New Roman" panose="02020603050405020304" pitchFamily="18" charset="0"/>
              </a:rPr>
              <a:t>게임 순위 데이터 자료 수집 출처</a:t>
            </a:r>
            <a:endParaRPr lang="ko-KR" altLang="ko-KR" sz="1800" kern="100" dirty="0">
              <a:effectLst/>
              <a:latin typeface="위메프OTF" panose="020B0600000101010101" pitchFamily="34" charset="-127"/>
              <a:ea typeface="위메프OTF" panose="020B0600000101010101" pitchFamily="34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위메프OTF" panose="020B0600000101010101" pitchFamily="34" charset="-127"/>
                <a:ea typeface="위메프OTF" panose="020B0600000101010101" pitchFamily="34" charset="-127"/>
                <a:cs typeface="Times New Roman" panose="02020603050405020304" pitchFamily="18" charset="0"/>
              </a:rPr>
              <a:t>한국 모바일 게임 순위</a:t>
            </a:r>
            <a:r>
              <a:rPr lang="en-US" altLang="ko-KR" sz="1800" kern="100" dirty="0">
                <a:effectLst/>
                <a:latin typeface="위메프OTF" panose="020B0600000101010101" pitchFamily="34" charset="-127"/>
                <a:ea typeface="위메프OTF" panose="020B0600000101010101" pitchFamily="34" charset="-127"/>
                <a:cs typeface="Times New Roman" panose="02020603050405020304" pitchFamily="18" charset="0"/>
              </a:rPr>
              <a:t> : </a:t>
            </a:r>
            <a:r>
              <a:rPr lang="ko-KR" altLang="ko-KR" sz="1800" kern="100" dirty="0">
                <a:effectLst/>
                <a:latin typeface="위메프OTF" panose="020B0600000101010101" pitchFamily="34" charset="-127"/>
                <a:ea typeface="위메프OTF" panose="020B0600000101010101" pitchFamily="34" charset="-127"/>
                <a:cs typeface="Times New Roman" panose="02020603050405020304" pitchFamily="18" charset="0"/>
              </a:rPr>
              <a:t>모바일 인덱스</a:t>
            </a:r>
            <a:r>
              <a:rPr lang="en-US" altLang="ko-KR" sz="1800" kern="100" dirty="0">
                <a:effectLst/>
                <a:latin typeface="위메프OTF" panose="020B0600000101010101" pitchFamily="34" charset="-127"/>
                <a:ea typeface="위메프OTF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en-US" altLang="ko-KR" sz="1800" u="sng" kern="100" dirty="0">
                <a:solidFill>
                  <a:srgbClr val="0563C1"/>
                </a:solidFill>
                <a:effectLst/>
                <a:latin typeface="위메프OTF" panose="020B0600000101010101" pitchFamily="34" charset="-127"/>
                <a:ea typeface="위메프OTF" panose="020B0600000101010101" pitchFamily="34" charset="-127"/>
                <a:cs typeface="Times New Roman" panose="02020603050405020304" pitchFamily="18" charset="0"/>
                <a:hlinkClick r:id="rId2"/>
              </a:rPr>
              <a:t>https://www.mobileindex.com/mi-chart/top-100/top-games</a:t>
            </a:r>
            <a:endParaRPr lang="ko-KR" altLang="ko-KR" sz="1800" kern="100" dirty="0">
              <a:effectLst/>
              <a:latin typeface="위메프OTF" panose="020B0600000101010101" pitchFamily="34" charset="-127"/>
              <a:ea typeface="위메프OTF" panose="020B0600000101010101" pitchFamily="34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위메프OTF" panose="020B0600000101010101" pitchFamily="34" charset="-127"/>
                <a:ea typeface="위메프OTF" panose="020B0600000101010101" pitchFamily="34" charset="-127"/>
                <a:cs typeface="Times New Roman" panose="02020603050405020304" pitchFamily="18" charset="0"/>
              </a:rPr>
              <a:t>중국 콘솔</a:t>
            </a:r>
            <a:r>
              <a:rPr lang="en-US" altLang="ko-KR" sz="1800" kern="100" dirty="0">
                <a:effectLst/>
                <a:latin typeface="위메프OTF" panose="020B0600000101010101" pitchFamily="34" charset="-127"/>
                <a:ea typeface="위메프OTF" panose="020B0600000101010101" pitchFamily="34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위메프OTF" panose="020B0600000101010101" pitchFamily="34" charset="-127"/>
                <a:ea typeface="위메프OTF" panose="020B0600000101010101" pitchFamily="34" charset="-127"/>
                <a:cs typeface="Times New Roman" panose="02020603050405020304" pitchFamily="18" charset="0"/>
              </a:rPr>
              <a:t>모바일 게임 순위</a:t>
            </a:r>
            <a:r>
              <a:rPr lang="en-US" altLang="ko-KR" sz="1800" kern="100" dirty="0">
                <a:effectLst/>
                <a:latin typeface="위메프OTF" panose="020B0600000101010101" pitchFamily="34" charset="-127"/>
                <a:ea typeface="위메프OTF" panose="020B0600000101010101" pitchFamily="34" charset="-127"/>
                <a:cs typeface="Times New Roman" panose="02020603050405020304" pitchFamily="18" charset="0"/>
              </a:rPr>
              <a:t> : </a:t>
            </a:r>
            <a:r>
              <a:rPr lang="ko-KR" altLang="ko-KR" sz="1800" kern="100" dirty="0">
                <a:effectLst/>
                <a:latin typeface="위메프OTF" panose="020B0600000101010101" pitchFamily="34" charset="-127"/>
                <a:ea typeface="위메프OTF" panose="020B0600000101010101" pitchFamily="34" charset="-127"/>
                <a:cs typeface="Times New Roman" panose="02020603050405020304" pitchFamily="18" charset="0"/>
              </a:rPr>
              <a:t>바이두 유희</a:t>
            </a:r>
            <a:r>
              <a:rPr lang="en-US" altLang="ko-KR" sz="1800" kern="100" dirty="0">
                <a:effectLst/>
                <a:latin typeface="위메프OTF" panose="020B0600000101010101" pitchFamily="34" charset="-127"/>
                <a:ea typeface="위메프OTF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en-US" altLang="ko-KR" sz="1800" u="sng" kern="100" dirty="0">
                <a:solidFill>
                  <a:srgbClr val="0563C1"/>
                </a:solidFill>
                <a:effectLst/>
                <a:latin typeface="위메프OTF" panose="020B0600000101010101" pitchFamily="34" charset="-127"/>
                <a:ea typeface="위메프OTF" panose="020B0600000101010101" pitchFamily="34" charset="-127"/>
                <a:cs typeface="Times New Roman" panose="02020603050405020304" pitchFamily="18" charset="0"/>
                <a:hlinkClick r:id="rId3"/>
              </a:rPr>
              <a:t>https://lewan.baidu.com/rankland?idfrom=5056&amp;gameSource=standalone</a:t>
            </a:r>
            <a:endParaRPr lang="ko-KR" altLang="ko-KR" sz="1800" kern="100" dirty="0">
              <a:effectLst/>
              <a:latin typeface="위메프OTF" panose="020B0600000101010101" pitchFamily="34" charset="-127"/>
              <a:ea typeface="위메프OTF" panose="020B0600000101010101" pitchFamily="34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위메프OTF" panose="020B0600000101010101" pitchFamily="34" charset="-127"/>
                <a:ea typeface="위메프OTF" panose="020B0600000101010101" pitchFamily="34" charset="-127"/>
                <a:cs typeface="Times New Roman" panose="02020603050405020304" pitchFamily="18" charset="0"/>
              </a:rPr>
              <a:t>해외 콘솔 게임 순위</a:t>
            </a:r>
            <a:r>
              <a:rPr lang="en-US" altLang="ko-KR" sz="1800" kern="100" dirty="0">
                <a:effectLst/>
                <a:latin typeface="위메프OTF" panose="020B0600000101010101" pitchFamily="34" charset="-127"/>
                <a:ea typeface="위메프OTF" panose="020B0600000101010101" pitchFamily="34" charset="-127"/>
                <a:cs typeface="Times New Roman" panose="02020603050405020304" pitchFamily="18" charset="0"/>
              </a:rPr>
              <a:t> : IGDB, </a:t>
            </a:r>
            <a:r>
              <a:rPr lang="en-US" altLang="ko-KR" sz="1800" u="sng" kern="100" dirty="0">
                <a:solidFill>
                  <a:srgbClr val="0563C1"/>
                </a:solidFill>
                <a:effectLst/>
                <a:latin typeface="위메프OTF" panose="020B0600000101010101" pitchFamily="34" charset="-127"/>
                <a:ea typeface="위메프OTF" panose="020B0600000101010101" pitchFamily="34" charset="-127"/>
                <a:cs typeface="Times New Roman" panose="02020603050405020304" pitchFamily="18" charset="0"/>
                <a:hlinkClick r:id="rId4"/>
              </a:rPr>
              <a:t>https://www.igdb.com/top-100/games</a:t>
            </a:r>
            <a:endParaRPr lang="ko-KR" altLang="ko-KR" sz="1800" kern="100" dirty="0">
              <a:effectLst/>
              <a:latin typeface="위메프OTF" panose="020B0600000101010101" pitchFamily="34" charset="-127"/>
              <a:ea typeface="위메프OTF" panose="020B0600000101010101" pitchFamily="34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위메프OTF" panose="020B0600000101010101" pitchFamily="34" charset="-127"/>
                <a:ea typeface="위메프OTF" panose="020B0600000101010101" pitchFamily="34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위메프OTF" panose="020B0600000101010101" pitchFamily="34" charset="-127"/>
              <a:ea typeface="위메프OTF" panose="020B0600000101010101" pitchFamily="34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effectLst/>
                <a:latin typeface="위메프OTF" panose="020B0600000101010101" pitchFamily="34" charset="-127"/>
                <a:ea typeface="위메프OTF" panose="020B0600000101010101" pitchFamily="34" charset="-127"/>
                <a:cs typeface="Times New Roman" panose="02020603050405020304" pitchFamily="18" charset="0"/>
              </a:rPr>
              <a:t>게임 회사 주가 데이터 자료 수집 출처</a:t>
            </a:r>
            <a:endParaRPr lang="ko-KR" altLang="ko-KR" sz="1800" kern="100" dirty="0">
              <a:effectLst/>
              <a:latin typeface="위메프OTF" panose="020B0600000101010101" pitchFamily="34" charset="-127"/>
              <a:ea typeface="위메프OTF" panose="020B0600000101010101" pitchFamily="34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위메프OTF" panose="020B0600000101010101" pitchFamily="34" charset="-127"/>
                <a:ea typeface="위메프OTF" panose="020B0600000101010101" pitchFamily="34" charset="-127"/>
                <a:cs typeface="Times New Roman" panose="02020603050405020304" pitchFamily="18" charset="0"/>
              </a:rPr>
              <a:t>네이버 증권</a:t>
            </a:r>
            <a:r>
              <a:rPr lang="en-US" altLang="ko-KR" sz="1800" kern="100" dirty="0">
                <a:effectLst/>
                <a:latin typeface="위메프OTF" panose="020B0600000101010101" pitchFamily="34" charset="-127"/>
                <a:ea typeface="위메프OTF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en-US" altLang="ko-KR" sz="1800" u="sng" kern="100" dirty="0">
                <a:solidFill>
                  <a:srgbClr val="0563C1"/>
                </a:solidFill>
                <a:effectLst/>
                <a:latin typeface="위메프OTF" panose="020B0600000101010101" pitchFamily="34" charset="-127"/>
                <a:ea typeface="위메프OTF" panose="020B0600000101010101" pitchFamily="34" charset="-127"/>
                <a:cs typeface="Times New Roman" panose="02020603050405020304" pitchFamily="18" charset="0"/>
                <a:hlinkClick r:id="rId5"/>
              </a:rPr>
              <a:t>https://m.stock.naver.com/index.html#/domestic/stock/036570/total</a:t>
            </a:r>
            <a:endParaRPr lang="ko-KR" altLang="ko-KR" sz="1800" kern="100" dirty="0">
              <a:effectLst/>
              <a:latin typeface="위메프OTF" panose="020B0600000101010101" pitchFamily="34" charset="-127"/>
              <a:ea typeface="위메프OTF" panose="020B0600000101010101" pitchFamily="34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위메프OTF" panose="020B0600000101010101" pitchFamily="34" charset="-127"/>
                <a:ea typeface="위메프OTF" panose="020B0600000101010101" pitchFamily="34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위메프OTF" panose="020B0600000101010101" pitchFamily="34" charset="-127"/>
              <a:ea typeface="위메프OTF" panose="020B0600000101010101" pitchFamily="34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effectLst/>
                <a:latin typeface="위메프OTF" panose="020B0600000101010101" pitchFamily="34" charset="-127"/>
                <a:ea typeface="위메프OTF" panose="020B0600000101010101" pitchFamily="34" charset="-127"/>
                <a:cs typeface="Times New Roman" panose="02020603050405020304" pitchFamily="18" charset="0"/>
              </a:rPr>
              <a:t>게임 포털 뉴스 데이터 자료 수집 출처</a:t>
            </a:r>
            <a:endParaRPr lang="ko-KR" altLang="ko-KR" sz="1800" kern="100" dirty="0">
              <a:effectLst/>
              <a:latin typeface="위메프OTF" panose="020B0600000101010101" pitchFamily="34" charset="-127"/>
              <a:ea typeface="위메프OTF" panose="020B0600000101010101" pitchFamily="34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위메프OTF" panose="020B0600000101010101" pitchFamily="34" charset="-127"/>
                <a:ea typeface="위메프OTF" panose="020B0600000101010101" pitchFamily="34" charset="-127"/>
                <a:cs typeface="Times New Roman" panose="02020603050405020304" pitchFamily="18" charset="0"/>
              </a:rPr>
              <a:t>디스이즈게임</a:t>
            </a:r>
            <a:r>
              <a:rPr lang="en-US" altLang="ko-KR" sz="1800" kern="100" dirty="0">
                <a:effectLst/>
                <a:latin typeface="위메프OTF" panose="020B0600000101010101" pitchFamily="34" charset="-127"/>
                <a:ea typeface="위메프OTF" panose="020B0600000101010101" pitchFamily="34" charset="-127"/>
                <a:cs typeface="Times New Roman" panose="02020603050405020304" pitchFamily="18" charset="0"/>
              </a:rPr>
              <a:t>, https://www.thisisgame.com/</a:t>
            </a:r>
            <a:endParaRPr lang="ko-KR" altLang="ko-KR" sz="1800" kern="100" dirty="0">
              <a:effectLst/>
              <a:latin typeface="위메프OTF" panose="020B0600000101010101" pitchFamily="34" charset="-127"/>
              <a:ea typeface="위메프OTF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58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8B9E18-7388-4840-B6FD-532D69E6538C}"/>
              </a:ext>
            </a:extLst>
          </p:cNvPr>
          <p:cNvSpPr txBox="1"/>
          <p:nvPr/>
        </p:nvSpPr>
        <p:spPr>
          <a:xfrm>
            <a:off x="-1552575" y="-180975"/>
            <a:ext cx="6096000" cy="5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LV.1~19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&gt;&gt;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어떤 던전을 공략해야 할까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..?!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F0ECC-D0F0-4EEB-821B-2E39365938FC}"/>
              </a:ext>
            </a:extLst>
          </p:cNvPr>
          <p:cNvSpPr txBox="1"/>
          <p:nvPr/>
        </p:nvSpPr>
        <p:spPr>
          <a:xfrm>
            <a:off x="3159052" y="2970798"/>
            <a:ext cx="5698468" cy="5049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>
                <a:latin typeface="위메프OTF" panose="020B0600000101010101" pitchFamily="34" charset="-127"/>
                <a:ea typeface="위메프OTF" panose="020B0600000101010101" pitchFamily="34" charset="-127"/>
              </a:rPr>
              <a:t>Q1</a:t>
            </a:r>
            <a:r>
              <a:rPr lang="en-US" altLang="ko-KR" sz="2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 </a:t>
            </a:r>
            <a:r>
              <a:rPr lang="ko-KR" altLang="en-US" sz="2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클래스도</a:t>
            </a:r>
            <a:r>
              <a:rPr lang="en-US" altLang="ko-KR" sz="2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, </a:t>
            </a:r>
            <a:r>
              <a:rPr lang="ko-KR" altLang="en-US" sz="2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파밍 할 아이템도</a:t>
            </a:r>
            <a:endParaRPr lang="en-US" altLang="ko-KR" sz="2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들고 있는 무기도 제각각 인 이들이</a:t>
            </a:r>
            <a:endParaRPr lang="en-US" altLang="ko-KR" sz="2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랜덤으로 만났다</a:t>
            </a:r>
            <a:r>
              <a:rPr lang="en-US" altLang="ko-KR" sz="2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알맞은 던전을 찾아 공략하고 클리어 하라</a:t>
            </a:r>
            <a:r>
              <a:rPr lang="en-US" altLang="ko-KR" sz="21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endParaRPr lang="en-US" altLang="ko-KR" sz="1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퀘스트 성공 시</a:t>
            </a:r>
            <a:r>
              <a:rPr lang="en-US" altLang="ko-KR" sz="11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: [</a:t>
            </a:r>
            <a:r>
              <a:rPr lang="ko-KR" altLang="en-US" sz="11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데이터 분석을 시작한</a:t>
            </a:r>
            <a:r>
              <a:rPr lang="en-US" altLang="ko-KR" sz="11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] </a:t>
            </a:r>
            <a:r>
              <a:rPr lang="ko-KR" altLang="en-US" sz="11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타이틀 획득</a:t>
            </a:r>
            <a:r>
              <a:rPr lang="en-US" altLang="ko-KR" sz="11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, EXP(100,000,000)</a:t>
            </a:r>
            <a:r>
              <a:rPr lang="ko-KR" altLang="en-US" sz="11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획득</a:t>
            </a:r>
            <a:endParaRPr lang="en-US" altLang="ko-KR" sz="1100" dirty="0">
              <a:solidFill>
                <a:schemeClr val="bg1"/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퀘스트 실패  시</a:t>
            </a:r>
            <a:r>
              <a:rPr lang="en-US" altLang="ko-KR" sz="11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: ???</a:t>
            </a:r>
            <a:r>
              <a:rPr lang="ko-KR" altLang="en-US" sz="11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획득</a:t>
            </a:r>
            <a:endParaRPr lang="en-US" altLang="ko-KR" sz="1100" dirty="0">
              <a:solidFill>
                <a:schemeClr val="bg1"/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48E0D4A-4B63-4DEA-B799-4ACABD9DBC13}"/>
              </a:ext>
            </a:extLst>
          </p:cNvPr>
          <p:cNvCxnSpPr>
            <a:cxnSpLocks/>
          </p:cNvCxnSpPr>
          <p:nvPr/>
        </p:nvCxnSpPr>
        <p:spPr>
          <a:xfrm>
            <a:off x="3124303" y="5793706"/>
            <a:ext cx="5767966" cy="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38100" dir="5400000" sx="102000" sy="102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F631FF2-BDAB-48C3-8BD4-6ADA11DAAD3D}"/>
              </a:ext>
            </a:extLst>
          </p:cNvPr>
          <p:cNvCxnSpPr>
            <a:cxnSpLocks/>
          </p:cNvCxnSpPr>
          <p:nvPr/>
        </p:nvCxnSpPr>
        <p:spPr>
          <a:xfrm>
            <a:off x="3125496" y="2742387"/>
            <a:ext cx="0" cy="303936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38100" dir="5400000" sx="102000" sy="102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524FD0-EC87-4651-9DD7-FA36F8C5909D}"/>
              </a:ext>
            </a:extLst>
          </p:cNvPr>
          <p:cNvCxnSpPr>
            <a:cxnSpLocks/>
          </p:cNvCxnSpPr>
          <p:nvPr/>
        </p:nvCxnSpPr>
        <p:spPr>
          <a:xfrm>
            <a:off x="3124045" y="2750775"/>
            <a:ext cx="1140404" cy="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38100" dir="5400000" sx="102000" sy="102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74307E2-0E94-46D3-AB65-D29E2A10A81B}"/>
              </a:ext>
            </a:extLst>
          </p:cNvPr>
          <p:cNvCxnSpPr>
            <a:cxnSpLocks/>
          </p:cNvCxnSpPr>
          <p:nvPr/>
        </p:nvCxnSpPr>
        <p:spPr>
          <a:xfrm flipH="1">
            <a:off x="8892269" y="2750775"/>
            <a:ext cx="28468" cy="3036814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38100" dir="5400000" sx="102000" sy="102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A5A783-0716-4C97-8BE0-0A4283351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78" b="94444" l="5556" r="95000">
                        <a14:foregroundMark x1="69722" y1="5278" x2="69722" y2="5278"/>
                        <a14:foregroundMark x1="92778" y1="18889" x2="92778" y2="18889"/>
                        <a14:foregroundMark x1="95000" y1="27500" x2="95000" y2="27500"/>
                        <a14:foregroundMark x1="54444" y1="44444" x2="54444" y2="44444"/>
                        <a14:foregroundMark x1="42778" y1="37222" x2="42778" y2="37222"/>
                        <a14:foregroundMark x1="35278" y1="50278" x2="35278" y2="50278"/>
                        <a14:foregroundMark x1="10556" y1="62222" x2="10556" y2="62222"/>
                        <a14:foregroundMark x1="6111" y1="62500" x2="6111" y2="62500"/>
                        <a14:foregroundMark x1="25833" y1="71944" x2="25833" y2="71944"/>
                        <a14:foregroundMark x1="29167" y1="83889" x2="29167" y2="83889"/>
                        <a14:foregroundMark x1="60000" y1="62500" x2="60000" y2="62500"/>
                        <a14:foregroundMark x1="68611" y1="56389" x2="68611" y2="56389"/>
                        <a14:foregroundMark x1="79444" y1="93056" x2="79444" y2="93056"/>
                        <a14:foregroundMark x1="80556" y1="94444" x2="80556" y2="9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9666">
            <a:off x="5267830" y="1540748"/>
            <a:ext cx="1357628" cy="135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1A73AD-5183-4436-9171-7EE4F0F814BD}"/>
              </a:ext>
            </a:extLst>
          </p:cNvPr>
          <p:cNvSpPr txBox="1"/>
          <p:nvPr/>
        </p:nvSpPr>
        <p:spPr>
          <a:xfrm>
            <a:off x="3393489" y="837585"/>
            <a:ext cx="5409045" cy="1817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" panose="020B0600000101010101" pitchFamily="34" charset="-127"/>
                <a:ea typeface="위메프OTF" panose="020B0600000101010101" pitchFamily="34" charset="-127"/>
              </a:rPr>
              <a:t>&gt;&gt;</a:t>
            </a:r>
            <a:r>
              <a:rPr lang="ko-KR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" panose="020B0600000101010101" pitchFamily="34" charset="-127"/>
                <a:ea typeface="위메프OTF" panose="020B0600000101010101" pitchFamily="34" charset="-127"/>
              </a:rPr>
              <a:t>새로운 퀘스트가 도착했습니다</a:t>
            </a:r>
            <a:r>
              <a:rPr lang="en-US" altLang="ko-KR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" panose="020B0600000101010101" pitchFamily="34" charset="-127"/>
                <a:ea typeface="위메프OTF" panose="020B0600000101010101" pitchFamily="34" charset="-127"/>
              </a:rPr>
              <a:t>&lt;&lt;</a:t>
            </a:r>
          </a:p>
          <a:p>
            <a:pPr algn="ctr">
              <a:lnSpc>
                <a:spcPct val="150000"/>
              </a:lnSpc>
            </a:pPr>
            <a:endParaRPr lang="en-US" altLang="ko-KR" sz="51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AE5C1DF-DD76-457E-8BDD-4DABBFFB6AE5}"/>
              </a:ext>
            </a:extLst>
          </p:cNvPr>
          <p:cNvCxnSpPr>
            <a:cxnSpLocks/>
          </p:cNvCxnSpPr>
          <p:nvPr/>
        </p:nvCxnSpPr>
        <p:spPr>
          <a:xfrm>
            <a:off x="7780333" y="2750775"/>
            <a:ext cx="1140404" cy="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38100" dir="5400000" sx="102000" sy="102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450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8B9E18-7388-4840-B6FD-532D69E6538C}"/>
              </a:ext>
            </a:extLst>
          </p:cNvPr>
          <p:cNvSpPr txBox="1"/>
          <p:nvPr/>
        </p:nvSpPr>
        <p:spPr>
          <a:xfrm>
            <a:off x="-1552575" y="-180975"/>
            <a:ext cx="6096000" cy="5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LV.1~19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&gt;&gt;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어떤 던전을 공략해야 할까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..?!</a:t>
            </a: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E1458BFA-6AD4-4AE1-82BB-F07A370A6048}"/>
              </a:ext>
            </a:extLst>
          </p:cNvPr>
          <p:cNvSpPr/>
          <p:nvPr/>
        </p:nvSpPr>
        <p:spPr>
          <a:xfrm>
            <a:off x="1" y="810247"/>
            <a:ext cx="3221372" cy="1304916"/>
          </a:xfrm>
          <a:prstGeom prst="homePlate">
            <a:avLst/>
          </a:prstGeom>
          <a:solidFill>
            <a:srgbClr val="8EFCE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500" dirty="0">
                <a:solidFill>
                  <a:schemeClr val="tx1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‘</a:t>
            </a:r>
            <a:r>
              <a:rPr lang="ko-KR" altLang="en-US" sz="4500" dirty="0">
                <a:solidFill>
                  <a:schemeClr val="tx1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복지</a:t>
            </a:r>
            <a:r>
              <a:rPr lang="en-US" altLang="ko-KR" sz="5500" dirty="0">
                <a:solidFill>
                  <a:schemeClr val="tx1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’</a:t>
            </a:r>
            <a:endParaRPr lang="ko-KR" altLang="en-US" sz="5500" dirty="0">
              <a:solidFill>
                <a:schemeClr val="tx1"/>
              </a:solidFill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F049BAF2-1780-4AB4-B237-5E829760AF5E}"/>
              </a:ext>
            </a:extLst>
          </p:cNvPr>
          <p:cNvSpPr/>
          <p:nvPr/>
        </p:nvSpPr>
        <p:spPr>
          <a:xfrm>
            <a:off x="0" y="2253834"/>
            <a:ext cx="3619499" cy="1304916"/>
          </a:xfrm>
          <a:prstGeom prst="homePlate">
            <a:avLst/>
          </a:prstGeom>
          <a:solidFill>
            <a:srgbClr val="8EFCE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500" dirty="0">
                <a:solidFill>
                  <a:schemeClr val="tx1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‘</a:t>
            </a:r>
            <a:r>
              <a:rPr lang="ko-KR" altLang="en-US" sz="4500" dirty="0">
                <a:solidFill>
                  <a:schemeClr val="tx1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메타버스</a:t>
            </a:r>
            <a:r>
              <a:rPr lang="en-US" altLang="ko-KR" sz="5500" dirty="0">
                <a:solidFill>
                  <a:schemeClr val="tx1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’</a:t>
            </a:r>
            <a:endParaRPr lang="ko-KR" altLang="en-US" sz="5500" dirty="0">
              <a:solidFill>
                <a:schemeClr val="tx1"/>
              </a:solidFill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CFC95677-29F9-4BCE-89FC-2B02B8059535}"/>
              </a:ext>
            </a:extLst>
          </p:cNvPr>
          <p:cNvSpPr/>
          <p:nvPr/>
        </p:nvSpPr>
        <p:spPr>
          <a:xfrm>
            <a:off x="0" y="3772177"/>
            <a:ext cx="2847975" cy="1304916"/>
          </a:xfrm>
          <a:prstGeom prst="homePlate">
            <a:avLst/>
          </a:prstGeom>
          <a:solidFill>
            <a:srgbClr val="8EFCE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500" dirty="0">
                <a:solidFill>
                  <a:schemeClr val="tx1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‘</a:t>
            </a:r>
            <a:r>
              <a:rPr lang="ko-KR" altLang="en-US" sz="4500" dirty="0">
                <a:solidFill>
                  <a:schemeClr val="tx1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게임</a:t>
            </a:r>
            <a:r>
              <a:rPr lang="en-US" altLang="ko-KR" sz="5500" dirty="0">
                <a:solidFill>
                  <a:schemeClr val="tx1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’</a:t>
            </a:r>
            <a:endParaRPr lang="ko-KR" altLang="en-US" sz="5500" dirty="0">
              <a:solidFill>
                <a:schemeClr val="tx1"/>
              </a:solidFill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2841FB00-E0AF-4643-8225-5B044B162989}"/>
              </a:ext>
            </a:extLst>
          </p:cNvPr>
          <p:cNvSpPr/>
          <p:nvPr/>
        </p:nvSpPr>
        <p:spPr>
          <a:xfrm>
            <a:off x="0" y="5290520"/>
            <a:ext cx="4162425" cy="1304916"/>
          </a:xfrm>
          <a:prstGeom prst="homePlate">
            <a:avLst/>
          </a:prstGeom>
          <a:solidFill>
            <a:srgbClr val="8EFCE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500" dirty="0">
                <a:solidFill>
                  <a:schemeClr val="tx1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‘</a:t>
            </a:r>
            <a:r>
              <a:rPr lang="ko-KR" altLang="en-US" sz="4500" dirty="0">
                <a:solidFill>
                  <a:schemeClr val="tx1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주가 </a:t>
            </a:r>
            <a:r>
              <a:rPr lang="en-US" altLang="ko-KR" sz="4500" dirty="0">
                <a:solidFill>
                  <a:schemeClr val="tx1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&amp; </a:t>
            </a:r>
            <a:r>
              <a:rPr lang="ko-KR" altLang="en-US" sz="4500" dirty="0">
                <a:solidFill>
                  <a:schemeClr val="tx1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주식</a:t>
            </a:r>
            <a:r>
              <a:rPr lang="en-US" altLang="ko-KR" sz="5500" dirty="0">
                <a:solidFill>
                  <a:schemeClr val="tx1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’</a:t>
            </a:r>
            <a:endParaRPr lang="ko-KR" altLang="en-US" sz="5500" dirty="0">
              <a:solidFill>
                <a:schemeClr val="tx1"/>
              </a:solidFill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640BC9BB-A9D5-4899-8D9B-F52E2CB8E9E1}"/>
              </a:ext>
            </a:extLst>
          </p:cNvPr>
          <p:cNvSpPr/>
          <p:nvPr/>
        </p:nvSpPr>
        <p:spPr>
          <a:xfrm rot="10800000">
            <a:off x="11377534" y="2776542"/>
            <a:ext cx="814466" cy="1304916"/>
          </a:xfrm>
          <a:prstGeom prst="homePlate">
            <a:avLst/>
          </a:prstGeom>
          <a:solidFill>
            <a:srgbClr val="8EFCE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4F0FB2-9884-4738-B886-BB505CB28176}"/>
              </a:ext>
            </a:extLst>
          </p:cNvPr>
          <p:cNvSpPr txBox="1"/>
          <p:nvPr/>
        </p:nvSpPr>
        <p:spPr>
          <a:xfrm>
            <a:off x="3188042" y="2057734"/>
            <a:ext cx="9161253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무엇 하나 </a:t>
            </a:r>
            <a:endParaRPr lang="en-US" altLang="ko-KR" sz="5500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  <a:p>
            <a:pPr algn="ctr"/>
            <a:r>
              <a:rPr lang="ko-KR" altLang="en-US" sz="55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놓치고 싶지 않은 것이 </a:t>
            </a:r>
            <a:endParaRPr lang="en-US" altLang="ko-KR" sz="5500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  <a:p>
            <a:pPr algn="ctr"/>
            <a:r>
              <a:rPr lang="ko-KR" altLang="en-US" sz="55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사람</a:t>
            </a:r>
            <a:r>
              <a:rPr lang="ko-KR" altLang="en-US" sz="55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 마음</a:t>
            </a:r>
            <a:r>
              <a:rPr lang="en-US" altLang="ko-KR" sz="55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..!</a:t>
            </a:r>
            <a:endParaRPr lang="ko-KR" altLang="en-US" sz="5500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488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2330EF-5412-4FD6-878F-6647221841A7}"/>
              </a:ext>
            </a:extLst>
          </p:cNvPr>
          <p:cNvSpPr txBox="1"/>
          <p:nvPr/>
        </p:nvSpPr>
        <p:spPr>
          <a:xfrm>
            <a:off x="-1552575" y="-180975"/>
            <a:ext cx="6096000" cy="5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LV.1~19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&gt;&gt;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어떤 던전을 공략해야 할까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..?!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1DFAD-8C45-46AD-B718-F0EB71D59D7B}"/>
              </a:ext>
            </a:extLst>
          </p:cNvPr>
          <p:cNvSpPr txBox="1"/>
          <p:nvPr/>
        </p:nvSpPr>
        <p:spPr>
          <a:xfrm>
            <a:off x="-60385" y="2595037"/>
            <a:ext cx="1234929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파티 원 전원이 경험치를 쌓을 수 있는가</a:t>
            </a:r>
            <a:r>
              <a:rPr lang="en-US" altLang="ko-KR" sz="55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?</a:t>
            </a:r>
          </a:p>
          <a:p>
            <a:pPr algn="ctr"/>
            <a:endParaRPr lang="ko-KR" altLang="en-US" sz="5500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2343A-21F0-4EB2-BBC2-B3CAFAE3E0C0}"/>
              </a:ext>
            </a:extLst>
          </p:cNvPr>
          <p:cNvSpPr txBox="1"/>
          <p:nvPr/>
        </p:nvSpPr>
        <p:spPr>
          <a:xfrm>
            <a:off x="-228167" y="3696419"/>
            <a:ext cx="12846341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짧은 시간 내 다양한 경험을 할 수 있는가</a:t>
            </a:r>
            <a:r>
              <a:rPr lang="en-US" altLang="ko-KR" sz="55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?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AECA5-8D7E-4DB4-8792-3AE8B3402CC3}"/>
              </a:ext>
            </a:extLst>
          </p:cNvPr>
          <p:cNvSpPr txBox="1"/>
          <p:nvPr/>
        </p:nvSpPr>
        <p:spPr>
          <a:xfrm>
            <a:off x="1026685" y="1542297"/>
            <a:ext cx="10336635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각자의 관심사를 나타낼 수 있는가</a:t>
            </a:r>
            <a:r>
              <a:rPr lang="en-US" altLang="ko-KR" sz="55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?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D1734-DFC5-4545-A239-485A389AB809}"/>
              </a:ext>
            </a:extLst>
          </p:cNvPr>
          <p:cNvSpPr txBox="1"/>
          <p:nvPr/>
        </p:nvSpPr>
        <p:spPr>
          <a:xfrm>
            <a:off x="1737920" y="4978487"/>
            <a:ext cx="8170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800" dirty="0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49019-2D53-4A97-A247-96C68223E3CB}"/>
              </a:ext>
            </a:extLst>
          </p:cNvPr>
          <p:cNvSpPr txBox="1"/>
          <p:nvPr/>
        </p:nvSpPr>
        <p:spPr>
          <a:xfrm>
            <a:off x="284673" y="4732390"/>
            <a:ext cx="1162840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현재까지 배운 기술로 시도할 수 있는가</a:t>
            </a:r>
            <a:r>
              <a:rPr lang="en-US" altLang="ko-KR" sz="55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?</a:t>
            </a:r>
            <a:endParaRPr lang="ko-KR" altLang="en-US" sz="5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279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8B9E18-7388-4840-B6FD-532D69E6538C}"/>
              </a:ext>
            </a:extLst>
          </p:cNvPr>
          <p:cNvSpPr txBox="1"/>
          <p:nvPr/>
        </p:nvSpPr>
        <p:spPr>
          <a:xfrm>
            <a:off x="-1552575" y="-180975"/>
            <a:ext cx="6096000" cy="5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300" dirty="0">
                <a:latin typeface="위메프OTF Bold" panose="020B0600000101010101" pitchFamily="34" charset="-127"/>
                <a:ea typeface="위메프OTF Bold" panose="020B0600000101010101" pitchFamily="34" charset="-127"/>
              </a:rPr>
              <a:t>LV.1~19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&gt;&gt; </a:t>
            </a:r>
            <a:r>
              <a:rPr lang="ko-KR" altLang="en-US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어떤 던전을 공략해야 할까</a:t>
            </a:r>
            <a:r>
              <a:rPr lang="en-US" altLang="ko-KR" sz="13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..?!</a:t>
            </a: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E1458BFA-6AD4-4AE1-82BB-F07A370A6048}"/>
              </a:ext>
            </a:extLst>
          </p:cNvPr>
          <p:cNvSpPr/>
          <p:nvPr/>
        </p:nvSpPr>
        <p:spPr>
          <a:xfrm>
            <a:off x="1" y="810247"/>
            <a:ext cx="1069674" cy="1304916"/>
          </a:xfrm>
          <a:prstGeom prst="homePlate">
            <a:avLst/>
          </a:prstGeom>
          <a:solidFill>
            <a:srgbClr val="8EFCE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F049BAF2-1780-4AB4-B237-5E829760AF5E}"/>
              </a:ext>
            </a:extLst>
          </p:cNvPr>
          <p:cNvSpPr/>
          <p:nvPr/>
        </p:nvSpPr>
        <p:spPr>
          <a:xfrm>
            <a:off x="1" y="2253834"/>
            <a:ext cx="1678897" cy="1304916"/>
          </a:xfrm>
          <a:prstGeom prst="homePlate">
            <a:avLst/>
          </a:prstGeom>
          <a:solidFill>
            <a:srgbClr val="8EFCE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CFC95677-29F9-4BCE-89FC-2B02B8059535}"/>
              </a:ext>
            </a:extLst>
          </p:cNvPr>
          <p:cNvSpPr/>
          <p:nvPr/>
        </p:nvSpPr>
        <p:spPr>
          <a:xfrm>
            <a:off x="0" y="3772177"/>
            <a:ext cx="690113" cy="1304916"/>
          </a:xfrm>
          <a:prstGeom prst="homePlate">
            <a:avLst/>
          </a:prstGeom>
          <a:solidFill>
            <a:srgbClr val="8EFCE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2841FB00-E0AF-4643-8225-5B044B162989}"/>
              </a:ext>
            </a:extLst>
          </p:cNvPr>
          <p:cNvSpPr/>
          <p:nvPr/>
        </p:nvSpPr>
        <p:spPr>
          <a:xfrm>
            <a:off x="1" y="5290520"/>
            <a:ext cx="1069674" cy="1304916"/>
          </a:xfrm>
          <a:prstGeom prst="homePlate">
            <a:avLst/>
          </a:prstGeom>
          <a:solidFill>
            <a:srgbClr val="8EFCE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640BC9BB-A9D5-4899-8D9B-F52E2CB8E9E1}"/>
              </a:ext>
            </a:extLst>
          </p:cNvPr>
          <p:cNvSpPr/>
          <p:nvPr/>
        </p:nvSpPr>
        <p:spPr>
          <a:xfrm rot="10800000">
            <a:off x="2812211" y="2253834"/>
            <a:ext cx="9379789" cy="2150386"/>
          </a:xfrm>
          <a:prstGeom prst="homePlate">
            <a:avLst/>
          </a:prstGeom>
          <a:solidFill>
            <a:srgbClr val="8EFCE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CD836-8B97-4119-8111-C7EF0E748CDD}"/>
              </a:ext>
            </a:extLst>
          </p:cNvPr>
          <p:cNvSpPr txBox="1"/>
          <p:nvPr/>
        </p:nvSpPr>
        <p:spPr>
          <a:xfrm>
            <a:off x="4224643" y="2513418"/>
            <a:ext cx="75165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‘</a:t>
            </a:r>
            <a:r>
              <a:rPr lang="ko-KR" altLang="en-US" sz="45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게임</a:t>
            </a:r>
            <a:r>
              <a:rPr lang="en-US" altLang="ko-KR" sz="55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’</a:t>
            </a:r>
            <a:r>
              <a:rPr lang="ko-KR" altLang="en-US" sz="45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이라는 주제로 다양한 </a:t>
            </a:r>
            <a:endParaRPr lang="en-US" altLang="ko-KR" sz="4500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  <a:p>
            <a:pPr algn="ctr"/>
            <a:r>
              <a:rPr lang="ko-KR" altLang="en-US" sz="45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접근을 해보는 것은 어떨까</a:t>
            </a:r>
            <a:r>
              <a:rPr lang="en-US" altLang="ko-KR" sz="4500" dirty="0"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?</a:t>
            </a:r>
            <a:endParaRPr lang="ko-KR" altLang="en-US" sz="4500" dirty="0"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59432D-8569-445B-A662-397C775E9139}"/>
              </a:ext>
            </a:extLst>
          </p:cNvPr>
          <p:cNvSpPr/>
          <p:nvPr/>
        </p:nvSpPr>
        <p:spPr>
          <a:xfrm>
            <a:off x="450758" y="2523928"/>
            <a:ext cx="3815176" cy="1766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!</a:t>
            </a:r>
            <a:endParaRPr lang="ko-KR" altLang="en-US" sz="15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365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2912</TotalTime>
  <Words>1788</Words>
  <Application>Microsoft Office PowerPoint</Application>
  <PresentationFormat>와이드스크린</PresentationFormat>
  <Paragraphs>320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Noto Sans KR</vt:lpstr>
      <vt:lpstr>맑은 고딕</vt:lpstr>
      <vt:lpstr>위메프OTF</vt:lpstr>
      <vt:lpstr>위메프OTF Bold</vt:lpstr>
      <vt:lpstr>위메프OTF 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송정희</dc:creator>
  <cp:lastModifiedBy>박 희성</cp:lastModifiedBy>
  <cp:revision>193</cp:revision>
  <dcterms:created xsi:type="dcterms:W3CDTF">2021-09-09T07:05:01Z</dcterms:created>
  <dcterms:modified xsi:type="dcterms:W3CDTF">2022-02-21T10:33:01Z</dcterms:modified>
</cp:coreProperties>
</file>